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1"/>
  </p:sldMasterIdLst>
  <p:notesMasterIdLst>
    <p:notesMasterId r:id="rId46"/>
  </p:notesMasterIdLst>
  <p:handoutMasterIdLst>
    <p:handoutMasterId r:id="rId47"/>
  </p:handoutMasterIdLst>
  <p:sldIdLst>
    <p:sldId id="260" r:id="rId2"/>
    <p:sldId id="313" r:id="rId3"/>
    <p:sldId id="314" r:id="rId4"/>
    <p:sldId id="299" r:id="rId5"/>
    <p:sldId id="296" r:id="rId6"/>
    <p:sldId id="301" r:id="rId7"/>
    <p:sldId id="302" r:id="rId8"/>
    <p:sldId id="303" r:id="rId9"/>
    <p:sldId id="304" r:id="rId10"/>
    <p:sldId id="305" r:id="rId11"/>
    <p:sldId id="350" r:id="rId12"/>
    <p:sldId id="352"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51" r:id="rId44"/>
    <p:sldId id="349"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8" autoAdjust="0"/>
  </p:normalViewPr>
  <p:slideViewPr>
    <p:cSldViewPr>
      <p:cViewPr varScale="1">
        <p:scale>
          <a:sx n="115" d="100"/>
          <a:sy n="115" d="100"/>
        </p:scale>
        <p:origin x="153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7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E5E7F35-0E36-44F7-B79D-64D038C5B2DC}" type="datetimeFigureOut">
              <a:rPr lang="en-US"/>
              <a:pPr>
                <a:defRPr/>
              </a:pPr>
              <a:t>4/6/2017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C58750F-3241-4297-BC09-DF359ADC5B9E}" type="slidenum">
              <a:rPr lang="en-US"/>
              <a:pPr>
                <a:defRPr/>
              </a:pPr>
              <a:t>‹#›</a:t>
            </a:fld>
            <a:endParaRPr lang="en-US"/>
          </a:p>
        </p:txBody>
      </p:sp>
    </p:spTree>
    <p:extLst>
      <p:ext uri="{BB962C8B-B14F-4D97-AF65-F5344CB8AC3E}">
        <p14:creationId xmlns:p14="http://schemas.microsoft.com/office/powerpoint/2010/main" val="63127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8A4E9EB-FC65-4BD0-9D42-35E48B920B78}" type="datetimeFigureOut">
              <a:rPr lang="en-US"/>
              <a:pPr>
                <a:defRPr/>
              </a:pPr>
              <a:t>4/6/2017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AD2D890-F4BF-42D4-AEFD-442C6AFE387B}" type="slidenum">
              <a:rPr lang="en-US"/>
              <a:pPr>
                <a:defRPr/>
              </a:pPr>
              <a:t>‹#›</a:t>
            </a:fld>
            <a:endParaRPr lang="en-US"/>
          </a:p>
        </p:txBody>
      </p:sp>
    </p:spTree>
    <p:extLst>
      <p:ext uri="{BB962C8B-B14F-4D97-AF65-F5344CB8AC3E}">
        <p14:creationId xmlns:p14="http://schemas.microsoft.com/office/powerpoint/2010/main" val="3163753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 name="Date Placeholder 4"/>
          <p:cNvSpPr>
            <a:spLocks noGrp="1"/>
          </p:cNvSpPr>
          <p:nvPr>
            <p:ph type="dt" sz="quarter" idx="1"/>
          </p:nvPr>
        </p:nvSpPr>
        <p:spPr/>
        <p:txBody>
          <a:bodyPr/>
          <a:lstStyle/>
          <a:p>
            <a:pPr>
              <a:defRPr/>
            </a:pPr>
            <a:fld id="{F2EF3CCA-C45E-49B4-A41D-15530FB7337B}" type="datetime1">
              <a:rPr lang="en-US">
                <a:solidFill>
                  <a:prstClr val="black"/>
                </a:solidFill>
              </a:rPr>
              <a:pPr>
                <a:defRPr/>
              </a:pPr>
              <a:t>4/6/2017</a:t>
            </a:fld>
            <a:endParaRPr lang="en-US" dirty="0">
              <a:solidFill>
                <a:prstClr val="black"/>
              </a:solidFill>
            </a:endParaRPr>
          </a:p>
        </p:txBody>
      </p:sp>
      <p:sp>
        <p:nvSpPr>
          <p:cNvPr id="2" name="Slide Number Placeholder 1"/>
          <p:cNvSpPr>
            <a:spLocks noGrp="1"/>
          </p:cNvSpPr>
          <p:nvPr>
            <p:ph type="sldNum" sz="quarter" idx="5"/>
          </p:nvPr>
        </p:nvSpPr>
        <p:spPr/>
        <p:txBody>
          <a:bodyPr/>
          <a:lstStyle/>
          <a:p>
            <a:pPr>
              <a:defRPr/>
            </a:pPr>
            <a:fld id="{789AE803-D92C-4502-AF6F-144DADF7B7DD}"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16312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Meets the worker’s perm restrictions</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21</a:t>
            </a:fld>
            <a:endParaRPr lang="en-US"/>
          </a:p>
        </p:txBody>
      </p:sp>
    </p:spTree>
    <p:extLst>
      <p:ext uri="{BB962C8B-B14F-4D97-AF65-F5344CB8AC3E}">
        <p14:creationId xmlns:p14="http://schemas.microsoft.com/office/powerpoint/2010/main" val="72506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pwp provides </a:t>
            </a:r>
            <a:r>
              <a:rPr lang="en-US" baseline="0" dirty="0" smtClean="0"/>
              <a:t>f</a:t>
            </a:r>
            <a:r>
              <a:rPr lang="en-US" dirty="0" smtClean="0"/>
              <a:t>inancial protection to an employer hiring a preferred work in that any newly filed claim in not </a:t>
            </a:r>
            <a:r>
              <a:rPr lang="en-US" baseline="0" dirty="0" smtClean="0"/>
              <a:t>affect the employers rates, d</a:t>
            </a:r>
            <a:r>
              <a:rPr lang="en-US" dirty="0" smtClean="0"/>
              <a:t>uring the certif period</a:t>
            </a:r>
          </a:p>
          <a:p>
            <a:r>
              <a:rPr lang="en-US" dirty="0" smtClean="0"/>
              <a:t>This</a:t>
            </a:r>
            <a:r>
              <a:rPr lang="en-US" baseline="0" dirty="0" smtClean="0"/>
              <a:t> is not a new incentive – this is part of the original benefit of the pwp program. </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22</a:t>
            </a:fld>
            <a:endParaRPr lang="en-US"/>
          </a:p>
        </p:txBody>
      </p:sp>
    </p:spTree>
    <p:extLst>
      <p:ext uri="{BB962C8B-B14F-4D97-AF65-F5344CB8AC3E}">
        <p14:creationId xmlns:p14="http://schemas.microsoft.com/office/powerpoint/2010/main" val="138313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how it works…</a:t>
            </a:r>
          </a:p>
          <a:p>
            <a:r>
              <a:rPr lang="en-US" baseline="0" dirty="0" smtClean="0"/>
              <a:t>The cost of a new state fund claim would be charged against the 2</a:t>
            </a:r>
            <a:r>
              <a:rPr lang="en-US" baseline="30000" dirty="0" smtClean="0"/>
              <a:t>nd</a:t>
            </a:r>
            <a:r>
              <a:rPr lang="en-US" baseline="0" dirty="0" smtClean="0"/>
              <a:t> injury fund. </a:t>
            </a:r>
          </a:p>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23</a:t>
            </a:fld>
            <a:endParaRPr lang="en-US"/>
          </a:p>
        </p:txBody>
      </p:sp>
    </p:spTree>
    <p:extLst>
      <p:ext uri="{BB962C8B-B14F-4D97-AF65-F5344CB8AC3E}">
        <p14:creationId xmlns:p14="http://schemas.microsoft.com/office/powerpoint/2010/main" val="11727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hire a </a:t>
            </a:r>
            <a:r>
              <a:rPr lang="en-US" dirty="0" err="1" smtClean="0"/>
              <a:t>pref</a:t>
            </a:r>
            <a:r>
              <a:rPr lang="en-US" dirty="0" smtClean="0"/>
              <a:t> worker, risk class 7204 will be added to your LNI account – this is the</a:t>
            </a:r>
            <a:r>
              <a:rPr lang="en-US" baseline="0" dirty="0" smtClean="0"/>
              <a:t> risk class you’ll report the hours worked by your </a:t>
            </a:r>
            <a:r>
              <a:rPr lang="en-US" baseline="0" dirty="0" err="1" smtClean="0"/>
              <a:t>pref</a:t>
            </a:r>
            <a:r>
              <a:rPr lang="en-US" baseline="0" dirty="0" smtClean="0"/>
              <a:t> worker. </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24</a:t>
            </a:fld>
            <a:endParaRPr lang="en-US"/>
          </a:p>
        </p:txBody>
      </p:sp>
    </p:spTree>
    <p:extLst>
      <p:ext uri="{BB962C8B-B14F-4D97-AF65-F5344CB8AC3E}">
        <p14:creationId xmlns:p14="http://schemas.microsoft.com/office/powerpoint/2010/main" val="7303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outlined what hasn’t changed with the program we’ve enhanced the program effect 1/1/16</a:t>
            </a:r>
          </a:p>
          <a:p>
            <a:r>
              <a:rPr lang="en-US" dirty="0" smtClean="0"/>
              <a:t>So now</a:t>
            </a:r>
            <a:r>
              <a:rPr lang="en-US" baseline="0" dirty="0" smtClean="0"/>
              <a:t> lets go over the newly added benefits</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26</a:t>
            </a:fld>
            <a:endParaRPr lang="en-US"/>
          </a:p>
        </p:txBody>
      </p:sp>
    </p:spTree>
    <p:extLst>
      <p:ext uri="{BB962C8B-B14F-4D97-AF65-F5344CB8AC3E}">
        <p14:creationId xmlns:p14="http://schemas.microsoft.com/office/powerpoint/2010/main" val="202796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27</a:t>
            </a:fld>
            <a:endParaRPr lang="en-US"/>
          </a:p>
        </p:txBody>
      </p:sp>
    </p:spTree>
    <p:extLst>
      <p:ext uri="{BB962C8B-B14F-4D97-AF65-F5344CB8AC3E}">
        <p14:creationId xmlns:p14="http://schemas.microsoft.com/office/powerpoint/2010/main" val="240775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Pwp is building the bridges to hep workers find emplymnt – to help them sustain the employment we’ve created the continuous </a:t>
            </a:r>
            <a:r>
              <a:rPr lang="en-US" dirty="0" err="1" smtClean="0"/>
              <a:t>emplyment</a:t>
            </a:r>
            <a:r>
              <a:rPr lang="en-US" dirty="0" smtClean="0"/>
              <a:t> bonus</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30</a:t>
            </a:fld>
            <a:endParaRPr lang="en-US"/>
          </a:p>
        </p:txBody>
      </p:sp>
    </p:spTree>
    <p:extLst>
      <p:ext uri="{BB962C8B-B14F-4D97-AF65-F5344CB8AC3E}">
        <p14:creationId xmlns:p14="http://schemas.microsoft.com/office/powerpoint/2010/main" val="424167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 love to share a video to</a:t>
            </a:r>
            <a:r>
              <a:rPr lang="en-US" baseline="0" dirty="0" smtClean="0"/>
              <a:t> illustrate a great success story – using PWP</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32</a:t>
            </a:fld>
            <a:endParaRPr lang="en-US"/>
          </a:p>
        </p:txBody>
      </p:sp>
    </p:spTree>
    <p:extLst>
      <p:ext uri="{BB962C8B-B14F-4D97-AF65-F5344CB8AC3E}">
        <p14:creationId xmlns:p14="http://schemas.microsoft.com/office/powerpoint/2010/main" val="128880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already stated it’s the first day after all documents are received: </a:t>
            </a:r>
          </a:p>
          <a:p>
            <a:r>
              <a:rPr lang="en-US" dirty="0" smtClean="0"/>
              <a:t>- Benefits</a:t>
            </a:r>
            <a:r>
              <a:rPr lang="en-US" baseline="0" dirty="0" smtClean="0"/>
              <a:t> continue until the certif period ends or the worker leaves your employment</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33</a:t>
            </a:fld>
            <a:endParaRPr lang="en-US"/>
          </a:p>
        </p:txBody>
      </p:sp>
    </p:spTree>
    <p:extLst>
      <p:ext uri="{BB962C8B-B14F-4D97-AF65-F5344CB8AC3E}">
        <p14:creationId xmlns:p14="http://schemas.microsoft.com/office/powerpoint/2010/main" val="180383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ensure you’re in good standing</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35</a:t>
            </a:fld>
            <a:endParaRPr lang="en-US"/>
          </a:p>
        </p:txBody>
      </p:sp>
    </p:spTree>
    <p:extLst>
      <p:ext uri="{BB962C8B-B14F-4D97-AF65-F5344CB8AC3E}">
        <p14:creationId xmlns:p14="http://schemas.microsoft.com/office/powerpoint/2010/main" val="59465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Someone who’s been injured on the job and now has a permanent</a:t>
            </a:r>
            <a:r>
              <a:rPr lang="en-US" baseline="0" dirty="0" smtClean="0"/>
              <a:t> impairment because of that work related injury. </a:t>
            </a:r>
          </a:p>
          <a:p>
            <a:r>
              <a:rPr lang="en-US" baseline="0" dirty="0" smtClean="0"/>
              <a:t>* </a:t>
            </a:r>
          </a:p>
          <a:p>
            <a:r>
              <a:rPr lang="en-US" baseline="0" dirty="0" smtClean="0"/>
              <a:t>LNI’s trying to create a bridge between a worker with permanent impairments and perspective employers</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12</a:t>
            </a:fld>
            <a:endParaRPr lang="en-US"/>
          </a:p>
        </p:txBody>
      </p:sp>
    </p:spTree>
    <p:extLst>
      <p:ext uri="{BB962C8B-B14F-4D97-AF65-F5344CB8AC3E}">
        <p14:creationId xmlns:p14="http://schemas.microsoft.com/office/powerpoint/2010/main" val="102707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and a permanent position that meets the workers perm restrictions</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36</a:t>
            </a:fld>
            <a:endParaRPr lang="en-US"/>
          </a:p>
        </p:txBody>
      </p:sp>
    </p:spTree>
    <p:extLst>
      <p:ext uri="{BB962C8B-B14F-4D97-AF65-F5344CB8AC3E}">
        <p14:creationId xmlns:p14="http://schemas.microsoft.com/office/powerpoint/2010/main" val="373996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the job details</a:t>
            </a:r>
            <a:r>
              <a:rPr lang="en-US" baseline="0" dirty="0" smtClean="0"/>
              <a:t> on a JA or a JD form</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37</a:t>
            </a:fld>
            <a:endParaRPr lang="en-US"/>
          </a:p>
        </p:txBody>
      </p:sp>
    </p:spTree>
    <p:extLst>
      <p:ext uri="{BB962C8B-B14F-4D97-AF65-F5344CB8AC3E}">
        <p14:creationId xmlns:p14="http://schemas.microsoft.com/office/powerpoint/2010/main" val="3676411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39</a:t>
            </a:fld>
            <a:endParaRPr lang="en-US"/>
          </a:p>
        </p:txBody>
      </p:sp>
    </p:spTree>
    <p:extLst>
      <p:ext uri="{BB962C8B-B14F-4D97-AF65-F5344CB8AC3E}">
        <p14:creationId xmlns:p14="http://schemas.microsoft.com/office/powerpoint/2010/main" val="4270606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 name="Date Placeholder 4"/>
          <p:cNvSpPr>
            <a:spLocks noGrp="1"/>
          </p:cNvSpPr>
          <p:nvPr>
            <p:ph type="dt" sz="quarter" idx="1"/>
          </p:nvPr>
        </p:nvSpPr>
        <p:spPr/>
        <p:txBody>
          <a:bodyPr/>
          <a:lstStyle/>
          <a:p>
            <a:pPr>
              <a:defRPr/>
            </a:pPr>
            <a:fld id="{F2EF3CCA-C45E-49B4-A41D-15530FB7337B}" type="datetime1">
              <a:rPr lang="en-US">
                <a:solidFill>
                  <a:prstClr val="black"/>
                </a:solidFill>
              </a:rPr>
              <a:pPr>
                <a:defRPr/>
              </a:pPr>
              <a:t>4/6/2017</a:t>
            </a:fld>
            <a:endParaRPr lang="en-US" dirty="0">
              <a:solidFill>
                <a:prstClr val="black"/>
              </a:solidFill>
            </a:endParaRPr>
          </a:p>
        </p:txBody>
      </p:sp>
      <p:sp>
        <p:nvSpPr>
          <p:cNvPr id="2" name="Slide Number Placeholder 1"/>
          <p:cNvSpPr>
            <a:spLocks noGrp="1"/>
          </p:cNvSpPr>
          <p:nvPr>
            <p:ph type="sldNum" sz="quarter" idx="5"/>
          </p:nvPr>
        </p:nvSpPr>
        <p:spPr/>
        <p:txBody>
          <a:bodyPr/>
          <a:lstStyle/>
          <a:p>
            <a:pPr>
              <a:defRPr/>
            </a:pPr>
            <a:fld id="{789AE803-D92C-4502-AF6F-144DADF7B7DD}" type="slidenum">
              <a:rPr lang="en-US">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49890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certification is attached to the worker and financial</a:t>
            </a:r>
            <a:r>
              <a:rPr lang="en-US" baseline="0" dirty="0" smtClean="0"/>
              <a:t> incentive is given to the employer that hires them.  </a:t>
            </a:r>
          </a:p>
          <a:p>
            <a:r>
              <a:rPr lang="en-US" baseline="0" dirty="0" smtClean="0"/>
              <a:t>How does a worker become a certified Preferred Worker? </a:t>
            </a:r>
          </a:p>
          <a:p>
            <a:r>
              <a:rPr lang="en-US" baseline="0" dirty="0" smtClean="0"/>
              <a:t>*</a:t>
            </a:r>
          </a:p>
          <a:p>
            <a:pPr marL="171450" indent="-171450">
              <a:buFontTx/>
              <a:buChar char="-"/>
            </a:pPr>
            <a:r>
              <a:rPr lang="en-US" baseline="0" dirty="0" smtClean="0"/>
              <a:t>Has to have an open State Fund claim resulting in a permanent disability.</a:t>
            </a:r>
          </a:p>
          <a:p>
            <a:pPr marL="0" indent="0">
              <a:buFontTx/>
              <a:buNone/>
            </a:pPr>
            <a:r>
              <a:rPr lang="en-US" baseline="0" dirty="0" smtClean="0"/>
              <a:t>*</a:t>
            </a:r>
          </a:p>
          <a:p>
            <a:pPr marL="171450" indent="-171450">
              <a:buFontTx/>
              <a:buChar char="-"/>
            </a:pPr>
            <a:r>
              <a:rPr lang="en-US" baseline="0" dirty="0" smtClean="0"/>
              <a:t>They must have a physical (or mental) condition caused by an on-the-job injury or occ dis which is resolved </a:t>
            </a:r>
          </a:p>
          <a:p>
            <a:pPr marL="628650" lvl="1" indent="-171450">
              <a:buFontTx/>
              <a:buChar char="-"/>
            </a:pPr>
            <a:r>
              <a:rPr lang="en-US" baseline="0" dirty="0" smtClean="0"/>
              <a:t>What does that look like?</a:t>
            </a:r>
          </a:p>
          <a:p>
            <a:pPr marL="1085850" lvl="2" indent="-171450">
              <a:buFontTx/>
              <a:buChar char="-"/>
            </a:pPr>
            <a:r>
              <a:rPr lang="en-US" baseline="0" dirty="0" smtClean="0"/>
              <a:t>No further curative treatment planned</a:t>
            </a:r>
          </a:p>
          <a:p>
            <a:pPr marL="1085850" lvl="2" indent="-171450">
              <a:buFontTx/>
              <a:buChar char="-"/>
            </a:pPr>
            <a:r>
              <a:rPr lang="en-US" baseline="0" dirty="0" smtClean="0"/>
              <a:t>The worker is at or near mmi</a:t>
            </a:r>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13</a:t>
            </a:fld>
            <a:endParaRPr lang="en-US"/>
          </a:p>
        </p:txBody>
      </p:sp>
    </p:spTree>
    <p:extLst>
      <p:ext uri="{BB962C8B-B14F-4D97-AF65-F5344CB8AC3E}">
        <p14:creationId xmlns:p14="http://schemas.microsoft.com/office/powerpoint/2010/main" val="427321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find is a stigma against people who file LNI claim’s especially when someone has a perm dis resulting from a claim.</a:t>
            </a:r>
          </a:p>
          <a:p>
            <a:r>
              <a:rPr lang="en-US" baseline="0" dirty="0" smtClean="0"/>
              <a:t>We realize someone may have a perm disability but they’re not broken. They still have skills that an employer can find useful. </a:t>
            </a:r>
          </a:p>
          <a:p>
            <a:r>
              <a:rPr lang="en-US" baseline="0" dirty="0" smtClean="0"/>
              <a:t>*</a:t>
            </a:r>
          </a:p>
          <a:p>
            <a:r>
              <a:rPr lang="en-US" baseline="0" dirty="0" smtClean="0"/>
              <a:t>How does LNI define a disability? </a:t>
            </a:r>
          </a:p>
          <a:p>
            <a:pPr marL="171450" indent="-171450">
              <a:buFontTx/>
              <a:buChar char="-"/>
            </a:pPr>
            <a:r>
              <a:rPr lang="en-US" baseline="0" dirty="0" smtClean="0"/>
              <a:t>Perm loss of function (physical or mental)</a:t>
            </a:r>
          </a:p>
          <a:p>
            <a:pPr marL="171450" indent="-171450">
              <a:buFontTx/>
              <a:buChar char="-"/>
            </a:pPr>
            <a:r>
              <a:rPr lang="en-US" baseline="0" dirty="0" smtClean="0"/>
              <a:t>The medical needs to support recovery is not expected</a:t>
            </a:r>
          </a:p>
          <a:p>
            <a:pPr marL="0" indent="0">
              <a:buFontTx/>
              <a:buNone/>
            </a:pPr>
            <a:r>
              <a:rPr lang="en-US" baseline="0" dirty="0" smtClean="0"/>
              <a:t>*</a:t>
            </a:r>
          </a:p>
          <a:p>
            <a:pPr marL="0" indent="0">
              <a:buFontTx/>
              <a:buNone/>
            </a:pPr>
            <a:r>
              <a:rPr lang="en-US" baseline="0" dirty="0" smtClean="0"/>
              <a:t>A health care provider must restrict the worker from JOI</a:t>
            </a:r>
          </a:p>
          <a:p>
            <a:pPr marL="0" indent="0">
              <a:buFontTx/>
              <a:buNone/>
            </a:pPr>
            <a:r>
              <a:rPr lang="en-US" baseline="0" dirty="0" smtClean="0"/>
              <a:t>*</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14</a:t>
            </a:fld>
            <a:endParaRPr lang="en-US"/>
          </a:p>
        </p:txBody>
      </p:sp>
    </p:spTree>
    <p:extLst>
      <p:ext uri="{BB962C8B-B14F-4D97-AF65-F5344CB8AC3E}">
        <p14:creationId xmlns:p14="http://schemas.microsoft.com/office/powerpoint/2010/main" val="257902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some of Steve’s examples: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15</a:t>
            </a:fld>
            <a:endParaRPr lang="en-US"/>
          </a:p>
        </p:txBody>
      </p:sp>
    </p:spTree>
    <p:extLst>
      <p:ext uri="{BB962C8B-B14F-4D97-AF65-F5344CB8AC3E}">
        <p14:creationId xmlns:p14="http://schemas.microsoft.com/office/powerpoint/2010/main" val="17293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determines who will receive certification. A vocational counselor, a TPA staff member or a retro group can not make that determination. </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16</a:t>
            </a:fld>
            <a:endParaRPr lang="en-US"/>
          </a:p>
        </p:txBody>
      </p:sp>
    </p:spTree>
    <p:extLst>
      <p:ext uri="{BB962C8B-B14F-4D97-AF65-F5344CB8AC3E}">
        <p14:creationId xmlns:p14="http://schemas.microsoft.com/office/powerpoint/2010/main" val="6255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a dept voc </a:t>
            </a:r>
            <a:r>
              <a:rPr lang="en-US" baseline="0" dirty="0" smtClean="0"/>
              <a:t>counselor along with a health care provider to determine if the job meets the restrictions. </a:t>
            </a:r>
          </a:p>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17</a:t>
            </a:fld>
            <a:endParaRPr lang="en-US"/>
          </a:p>
        </p:txBody>
      </p:sp>
    </p:spTree>
    <p:extLst>
      <p:ext uri="{BB962C8B-B14F-4D97-AF65-F5344CB8AC3E}">
        <p14:creationId xmlns:p14="http://schemas.microsoft.com/office/powerpoint/2010/main" val="28622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dept has recvd all of the required doc the benefit start date</a:t>
            </a:r>
            <a:r>
              <a:rPr lang="en-US" baseline="0" dirty="0" smtClean="0"/>
              <a:t> begins.</a:t>
            </a:r>
          </a:p>
          <a:p>
            <a:r>
              <a:rPr lang="en-US" baseline="0" dirty="0" smtClean="0"/>
              <a:t>*</a:t>
            </a:r>
          </a:p>
          <a:p>
            <a:r>
              <a:rPr lang="en-US" baseline="0" dirty="0" smtClean="0"/>
              <a:t>Certification Expires no later than 5 years after claim closure. The next slide illustrates this…</a:t>
            </a:r>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18</a:t>
            </a:fld>
            <a:endParaRPr lang="en-US"/>
          </a:p>
        </p:txBody>
      </p:sp>
    </p:spTree>
    <p:extLst>
      <p:ext uri="{BB962C8B-B14F-4D97-AF65-F5344CB8AC3E}">
        <p14:creationId xmlns:p14="http://schemas.microsoft.com/office/powerpoint/2010/main" val="261411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fund</a:t>
            </a:r>
            <a:r>
              <a:rPr lang="en-US" baseline="0" dirty="0" smtClean="0"/>
              <a:t> – in good standing – not owing us any money for any program</a:t>
            </a:r>
          </a:p>
          <a:p>
            <a:endParaRPr lang="en-US" dirty="0"/>
          </a:p>
        </p:txBody>
      </p:sp>
      <p:sp>
        <p:nvSpPr>
          <p:cNvPr id="4" name="Slide Number Placeholder 3"/>
          <p:cNvSpPr>
            <a:spLocks noGrp="1"/>
          </p:cNvSpPr>
          <p:nvPr>
            <p:ph type="sldNum" sz="quarter" idx="10"/>
          </p:nvPr>
        </p:nvSpPr>
        <p:spPr/>
        <p:txBody>
          <a:bodyPr/>
          <a:lstStyle/>
          <a:p>
            <a:pPr>
              <a:defRPr/>
            </a:pPr>
            <a:fld id="{9AD2D890-F4BF-42D4-AEFD-442C6AFE387B}" type="slidenum">
              <a:rPr lang="en-US" smtClean="0"/>
              <a:pPr>
                <a:defRPr/>
              </a:pPr>
              <a:t>20</a:t>
            </a:fld>
            <a:endParaRPr lang="en-US"/>
          </a:p>
        </p:txBody>
      </p:sp>
    </p:spTree>
    <p:extLst>
      <p:ext uri="{BB962C8B-B14F-4D97-AF65-F5344CB8AC3E}">
        <p14:creationId xmlns:p14="http://schemas.microsoft.com/office/powerpoint/2010/main" val="3732602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Return to Work Incentiv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457200" y="2133600"/>
            <a:ext cx="8077200" cy="1219200"/>
          </a:xfrm>
          <a:prstGeom prst="rect">
            <a:avLst/>
          </a:prstGeom>
        </p:spPr>
        <p:txBody>
          <a:bodyPr/>
          <a:lstStyle>
            <a:lvl1pPr>
              <a:buFontTx/>
              <a:buNone/>
              <a:defRPr sz="3200">
                <a:latin typeface="+mj-lt"/>
              </a:defRPr>
            </a:lvl1pPr>
            <a:lvl2pPr>
              <a:buFontTx/>
              <a:buNone/>
              <a:defRPr sz="3200">
                <a:latin typeface="+mj-lt"/>
              </a:defRPr>
            </a:lvl2pPr>
            <a:lvl3pPr>
              <a:buFontTx/>
              <a:buNone/>
              <a:defRPr sz="3200">
                <a:latin typeface="+mj-lt"/>
              </a:defRPr>
            </a:lvl3pPr>
            <a:lvl4pPr>
              <a:buFontTx/>
              <a:buNone/>
              <a:defRPr sz="3200">
                <a:latin typeface="+mj-lt"/>
              </a:defRPr>
            </a:lvl4pPr>
            <a:lvl5pPr>
              <a:buFontTx/>
              <a:buNone/>
              <a:defRPr sz="3200">
                <a:latin typeface="+mj-lt"/>
              </a:defRPr>
            </a:lvl5pPr>
          </a:lstStyle>
          <a:p>
            <a:pPr lvl="0"/>
            <a:r>
              <a:rPr lang="en-US" smtClean="0"/>
              <a:t>Edit Master text styles</a:t>
            </a:r>
          </a:p>
        </p:txBody>
      </p:sp>
      <p:sp>
        <p:nvSpPr>
          <p:cNvPr id="5" name="Text Placeholder 7"/>
          <p:cNvSpPr>
            <a:spLocks noGrp="1"/>
          </p:cNvSpPr>
          <p:nvPr>
            <p:ph type="body" sz="quarter" idx="16"/>
          </p:nvPr>
        </p:nvSpPr>
        <p:spPr>
          <a:xfrm>
            <a:off x="457200" y="3810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Edit Master text styles</a:t>
            </a:r>
          </a:p>
        </p:txBody>
      </p:sp>
      <p:sp>
        <p:nvSpPr>
          <p:cNvPr id="6" name="Text Placeholder 7"/>
          <p:cNvSpPr>
            <a:spLocks noGrp="1"/>
          </p:cNvSpPr>
          <p:nvPr>
            <p:ph type="body" sz="quarter" idx="17"/>
          </p:nvPr>
        </p:nvSpPr>
        <p:spPr>
          <a:xfrm>
            <a:off x="457200" y="4191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Edit Master text styles</a:t>
            </a:r>
          </a:p>
        </p:txBody>
      </p:sp>
      <p:sp>
        <p:nvSpPr>
          <p:cNvPr id="7" name="Text Placeholder 7"/>
          <p:cNvSpPr>
            <a:spLocks noGrp="1"/>
          </p:cNvSpPr>
          <p:nvPr>
            <p:ph type="body" sz="quarter" idx="18"/>
          </p:nvPr>
        </p:nvSpPr>
        <p:spPr>
          <a:xfrm>
            <a:off x="457200" y="4572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Edit Master text styles</a:t>
            </a:r>
          </a:p>
        </p:txBody>
      </p:sp>
    </p:spTree>
    <p:extLst>
      <p:ext uri="{BB962C8B-B14F-4D97-AF65-F5344CB8AC3E}">
        <p14:creationId xmlns:p14="http://schemas.microsoft.com/office/powerpoint/2010/main" val="165187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Return to Work Incentiv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00" y="6477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5346B73D-8116-41A2-AEEB-76115F837109}" type="slidenum">
              <a:rPr lang="en-US" sz="1200" smtClean="0"/>
              <a:pPr algn="r" eaLnBrk="1" hangingPunct="1">
                <a:defRPr/>
              </a:pPr>
              <a:t>‹#›</a:t>
            </a:fld>
            <a:endParaRPr lang="en-US" sz="1200" smtClean="0"/>
          </a:p>
        </p:txBody>
      </p:sp>
      <p:sp>
        <p:nvSpPr>
          <p:cNvPr id="6" name="Text Placeholder 5"/>
          <p:cNvSpPr>
            <a:spLocks noGrp="1"/>
          </p:cNvSpPr>
          <p:nvPr>
            <p:ph type="body" sz="quarter" idx="10" hasCustomPrompt="1"/>
          </p:nvPr>
        </p:nvSpPr>
        <p:spPr>
          <a:xfrm>
            <a:off x="457200" y="381000"/>
            <a:ext cx="8153400" cy="609600"/>
          </a:xfrm>
          <a:prstGeom prst="rect">
            <a:avLst/>
          </a:prstGeom>
        </p:spPr>
        <p:txBody>
          <a:bodyPr/>
          <a:lstStyle>
            <a:lvl1pPr>
              <a:buFontTx/>
              <a:buNone/>
              <a:defRPr sz="2800">
                <a:latin typeface="+mj-lt"/>
              </a:defRPr>
            </a:lvl1pPr>
            <a:lvl2pPr>
              <a:buFontTx/>
              <a:buNone/>
              <a:defRPr/>
            </a:lvl2pPr>
          </a:lstStyle>
          <a:p>
            <a:pPr lvl="0"/>
            <a:r>
              <a:rPr lang="en-US" dirty="0" smtClean="0"/>
              <a:t>Slide title</a:t>
            </a:r>
          </a:p>
        </p:txBody>
      </p:sp>
      <p:sp>
        <p:nvSpPr>
          <p:cNvPr id="7" name="Text Placeholder 7"/>
          <p:cNvSpPr>
            <a:spLocks noGrp="1"/>
          </p:cNvSpPr>
          <p:nvPr>
            <p:ph type="body" sz="quarter" idx="11"/>
          </p:nvPr>
        </p:nvSpPr>
        <p:spPr>
          <a:xfrm>
            <a:off x="457200" y="990600"/>
            <a:ext cx="8153400" cy="381000"/>
          </a:xfrm>
          <a:prstGeom prst="rect">
            <a:avLst/>
          </a:prstGeom>
        </p:spPr>
        <p:txBody>
          <a:bodyPr/>
          <a:lstStyle>
            <a:lvl1pPr>
              <a:buFontTx/>
              <a:buNone/>
              <a:defRPr sz="2000">
                <a:solidFill>
                  <a:srgbClr val="4F5E64"/>
                </a:solidFill>
                <a:latin typeface="+mj-lt"/>
              </a:defRPr>
            </a:lvl1pPr>
          </a:lstStyle>
          <a:p>
            <a:pPr lvl="0"/>
            <a:r>
              <a:rPr lang="en-US" smtClean="0"/>
              <a:t>Edit Master text styles</a:t>
            </a:r>
          </a:p>
        </p:txBody>
      </p:sp>
      <p:sp>
        <p:nvSpPr>
          <p:cNvPr id="8" name="Text Placeholder 9"/>
          <p:cNvSpPr>
            <a:spLocks noGrp="1"/>
          </p:cNvSpPr>
          <p:nvPr>
            <p:ph type="body" sz="quarter" idx="12" hasCustomPrompt="1"/>
          </p:nvPr>
        </p:nvSpPr>
        <p:spPr>
          <a:xfrm>
            <a:off x="457200" y="1905000"/>
            <a:ext cx="8077200" cy="4038600"/>
          </a:xfrm>
          <a:prstGeom prst="rect">
            <a:avLst/>
          </a:prstGeom>
        </p:spPr>
        <p:txBody>
          <a:bodyPr/>
          <a:lstStyle>
            <a:lvl1pPr marL="182880" indent="-182880">
              <a:buFont typeface="Wingdings" pitchFamily="2" charset="2"/>
              <a:buChar char="§"/>
              <a:defRPr sz="2000">
                <a:latin typeface="+mj-lt"/>
              </a:defRPr>
            </a:lvl1pPr>
            <a:lvl2pPr marL="557784" indent="-182880">
              <a:buFont typeface="Lucida Sans" pitchFamily="34" charset="0"/>
              <a:buChar char="‒"/>
              <a:defRPr sz="1600">
                <a:latin typeface="+mj-lt"/>
              </a:defRPr>
            </a:lvl2pPr>
            <a:lvl3pPr>
              <a:buFont typeface="Wingdings" pitchFamily="2" charset="2"/>
              <a:buChar char="§"/>
              <a:defRPr>
                <a:latin typeface="+mj-lt"/>
              </a:defRPr>
            </a:lvl3pPr>
            <a:lvl4pPr>
              <a:buFont typeface="Wingdings" pitchFamily="2" charset="2"/>
              <a:buChar char="§"/>
              <a:defRPr>
                <a:latin typeface="+mj-lt"/>
              </a:defRPr>
            </a:lvl4pPr>
            <a:lvl5pPr>
              <a:buFont typeface="Wingdings" pitchFamily="2" charset="2"/>
              <a:buChar char="§"/>
              <a:defRPr>
                <a:latin typeface="+mj-lt"/>
              </a:defRPr>
            </a:lvl5pPr>
          </a:lstStyle>
          <a:p>
            <a:pPr lvl="0"/>
            <a:r>
              <a:rPr lang="en-US" dirty="0" smtClean="0"/>
              <a:t>Body copy</a:t>
            </a:r>
          </a:p>
          <a:p>
            <a:pPr lvl="1"/>
            <a:r>
              <a:rPr lang="en-US" dirty="0" smtClean="0"/>
              <a:t>Second level</a:t>
            </a:r>
          </a:p>
        </p:txBody>
      </p:sp>
    </p:spTree>
    <p:extLst>
      <p:ext uri="{BB962C8B-B14F-4D97-AF65-F5344CB8AC3E}">
        <p14:creationId xmlns:p14="http://schemas.microsoft.com/office/powerpoint/2010/main" val="38870872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Return to Work Incentiv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57200" y="381000"/>
            <a:ext cx="8153400" cy="609600"/>
          </a:xfrm>
          <a:prstGeom prst="rect">
            <a:avLst/>
          </a:prstGeom>
        </p:spPr>
        <p:txBody>
          <a:bodyPr/>
          <a:lstStyle>
            <a:lvl1pPr>
              <a:buFontTx/>
              <a:buNone/>
              <a:defRPr sz="2800">
                <a:latin typeface="+mj-lt"/>
              </a:defRPr>
            </a:lvl1pPr>
            <a:lvl2pPr>
              <a:buFontTx/>
              <a:buNone/>
              <a:defRPr/>
            </a:lvl2pPr>
          </a:lstStyle>
          <a:p>
            <a:pPr lvl="0"/>
            <a:r>
              <a:rPr lang="en-US" dirty="0" smtClean="0"/>
              <a:t>Slide title</a:t>
            </a:r>
          </a:p>
        </p:txBody>
      </p:sp>
      <p:sp>
        <p:nvSpPr>
          <p:cNvPr id="7" name="Text Placeholder 7"/>
          <p:cNvSpPr>
            <a:spLocks noGrp="1"/>
          </p:cNvSpPr>
          <p:nvPr>
            <p:ph type="body" sz="quarter" idx="11"/>
          </p:nvPr>
        </p:nvSpPr>
        <p:spPr>
          <a:xfrm>
            <a:off x="457200" y="990600"/>
            <a:ext cx="8153400" cy="381000"/>
          </a:xfrm>
          <a:prstGeom prst="rect">
            <a:avLst/>
          </a:prstGeom>
        </p:spPr>
        <p:txBody>
          <a:bodyPr/>
          <a:lstStyle>
            <a:lvl1pPr>
              <a:buFontTx/>
              <a:buNone/>
              <a:defRPr sz="2000">
                <a:solidFill>
                  <a:srgbClr val="4F5E64"/>
                </a:solidFill>
                <a:latin typeface="+mj-lt"/>
              </a:defRPr>
            </a:lvl1pPr>
          </a:lstStyle>
          <a:p>
            <a:pPr lvl="0"/>
            <a:r>
              <a:rPr lang="en-US" smtClean="0"/>
              <a:t>Edit Master text styles</a:t>
            </a:r>
          </a:p>
        </p:txBody>
      </p:sp>
      <p:sp>
        <p:nvSpPr>
          <p:cNvPr id="10" name="TextBox 9"/>
          <p:cNvSpPr txBox="1">
            <a:spLocks noChangeArrowheads="1"/>
          </p:cNvSpPr>
          <p:nvPr userDrawn="1"/>
        </p:nvSpPr>
        <p:spPr bwMode="auto">
          <a:xfrm>
            <a:off x="7620000" y="6477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5346B73D-8116-41A2-AEEB-76115F837109}" type="slidenum">
              <a:rPr lang="en-US" sz="1200" smtClean="0"/>
              <a:pPr algn="r" eaLnBrk="1" hangingPunct="1">
                <a:defRPr/>
              </a:pPr>
              <a:t>‹#›</a:t>
            </a:fld>
            <a:endParaRPr lang="en-US" sz="1200" dirty="0" smtClean="0"/>
          </a:p>
        </p:txBody>
      </p:sp>
    </p:spTree>
    <p:extLst>
      <p:ext uri="{BB962C8B-B14F-4D97-AF65-F5344CB8AC3E}">
        <p14:creationId xmlns:p14="http://schemas.microsoft.com/office/powerpoint/2010/main" val="195224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Return to Work Incentiv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00" y="6477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5346B73D-8116-41A2-AEEB-76115F837109}" type="slidenum">
              <a:rPr lang="en-US" sz="1200" smtClean="0"/>
              <a:pPr algn="r" eaLnBrk="1" hangingPunct="1">
                <a:defRPr/>
              </a:pPr>
              <a:t>‹#›</a:t>
            </a:fld>
            <a:endParaRPr lang="en-US" sz="1200" dirty="0" smtClean="0"/>
          </a:p>
        </p:txBody>
      </p:sp>
      <p:sp>
        <p:nvSpPr>
          <p:cNvPr id="9" name="Text Placeholder 5"/>
          <p:cNvSpPr>
            <a:spLocks noGrp="1"/>
          </p:cNvSpPr>
          <p:nvPr>
            <p:ph type="body" sz="quarter" idx="10" hasCustomPrompt="1"/>
          </p:nvPr>
        </p:nvSpPr>
        <p:spPr>
          <a:xfrm>
            <a:off x="457200" y="1371600"/>
            <a:ext cx="7848600" cy="1066800"/>
          </a:xfrm>
          <a:prstGeom prst="rect">
            <a:avLst/>
          </a:prstGeom>
        </p:spPr>
        <p:txBody>
          <a:bodyPr/>
          <a:lstStyle>
            <a:lvl1pPr>
              <a:buFontTx/>
              <a:buNone/>
              <a:defRPr>
                <a:latin typeface="+mj-lt"/>
              </a:defRPr>
            </a:lvl1pPr>
            <a:lvl2pPr>
              <a:buFontTx/>
              <a:buNone/>
              <a:defRPr>
                <a:latin typeface="+mj-lt"/>
              </a:defRPr>
            </a:lvl2pPr>
            <a:lvl3pPr>
              <a:buFontTx/>
              <a:buNone/>
              <a:defRPr>
                <a:latin typeface="+mj-lt"/>
              </a:defRPr>
            </a:lvl3pPr>
            <a:lvl4pPr>
              <a:buFontTx/>
              <a:buNone/>
              <a:defRPr>
                <a:latin typeface="+mj-lt"/>
              </a:defRPr>
            </a:lvl4pPr>
            <a:lvl5pPr>
              <a:buFontTx/>
              <a:buNone/>
              <a:defRPr>
                <a:latin typeface="+mj-lt"/>
              </a:defRPr>
            </a:lvl5pPr>
          </a:lstStyle>
          <a:p>
            <a:pPr lvl="0"/>
            <a:r>
              <a:rPr lang="en-US" dirty="0" smtClean="0"/>
              <a:t>Thank you</a:t>
            </a:r>
          </a:p>
        </p:txBody>
      </p:sp>
      <p:sp>
        <p:nvSpPr>
          <p:cNvPr id="10" name="Text Placeholder 7"/>
          <p:cNvSpPr>
            <a:spLocks noGrp="1"/>
          </p:cNvSpPr>
          <p:nvPr>
            <p:ph type="body" sz="quarter" idx="11" hasCustomPrompt="1"/>
          </p:nvPr>
        </p:nvSpPr>
        <p:spPr>
          <a:xfrm>
            <a:off x="457200" y="32004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dirty="0" smtClean="0"/>
              <a:t>Presenter name, title</a:t>
            </a:r>
          </a:p>
        </p:txBody>
      </p:sp>
      <p:sp>
        <p:nvSpPr>
          <p:cNvPr id="11" name="Text Placeholder 7"/>
          <p:cNvSpPr>
            <a:spLocks noGrp="1"/>
          </p:cNvSpPr>
          <p:nvPr>
            <p:ph type="body" sz="quarter" idx="12" hasCustomPrompt="1"/>
          </p:nvPr>
        </p:nvSpPr>
        <p:spPr>
          <a:xfrm>
            <a:off x="457200" y="35814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dirty="0" smtClean="0"/>
              <a:t>Phone </a:t>
            </a:r>
          </a:p>
        </p:txBody>
      </p:sp>
      <p:sp>
        <p:nvSpPr>
          <p:cNvPr id="12" name="Text Placeholder 7"/>
          <p:cNvSpPr>
            <a:spLocks noGrp="1"/>
          </p:cNvSpPr>
          <p:nvPr>
            <p:ph type="body" sz="quarter" idx="13" hasCustomPrompt="1"/>
          </p:nvPr>
        </p:nvSpPr>
        <p:spPr>
          <a:xfrm>
            <a:off x="457200" y="39624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dirty="0" smtClean="0"/>
              <a:t>email</a:t>
            </a:r>
          </a:p>
        </p:txBody>
      </p:sp>
    </p:spTree>
    <p:extLst>
      <p:ext uri="{BB962C8B-B14F-4D97-AF65-F5344CB8AC3E}">
        <p14:creationId xmlns:p14="http://schemas.microsoft.com/office/powerpoint/2010/main" val="35289964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referred Worker Progra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00" y="6477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5346B73D-8116-41A2-AEEB-76115F837109}" type="slidenum">
              <a:rPr lang="en-US" sz="1200" smtClean="0"/>
              <a:pPr algn="r" eaLnBrk="1" hangingPunct="1">
                <a:defRPr/>
              </a:pPr>
              <a:t>‹#›</a:t>
            </a:fld>
            <a:endParaRPr lang="en-US" sz="1200" smtClean="0"/>
          </a:p>
        </p:txBody>
      </p:sp>
      <p:sp>
        <p:nvSpPr>
          <p:cNvPr id="6" name="Text Placeholder 5"/>
          <p:cNvSpPr>
            <a:spLocks noGrp="1"/>
          </p:cNvSpPr>
          <p:nvPr>
            <p:ph type="body" sz="quarter" idx="10" hasCustomPrompt="1"/>
          </p:nvPr>
        </p:nvSpPr>
        <p:spPr>
          <a:xfrm>
            <a:off x="457200" y="381000"/>
            <a:ext cx="8153400" cy="609600"/>
          </a:xfrm>
          <a:prstGeom prst="rect">
            <a:avLst/>
          </a:prstGeom>
        </p:spPr>
        <p:txBody>
          <a:bodyPr/>
          <a:lstStyle>
            <a:lvl1pPr>
              <a:buFontTx/>
              <a:buNone/>
              <a:defRPr sz="2800">
                <a:latin typeface="+mj-lt"/>
              </a:defRPr>
            </a:lvl1pPr>
            <a:lvl2pPr>
              <a:buFontTx/>
              <a:buNone/>
              <a:defRPr/>
            </a:lvl2pPr>
          </a:lstStyle>
          <a:p>
            <a:pPr lvl="0"/>
            <a:r>
              <a:rPr lang="en-US" dirty="0" smtClean="0"/>
              <a:t>Slide title</a:t>
            </a:r>
          </a:p>
        </p:txBody>
      </p:sp>
      <p:sp>
        <p:nvSpPr>
          <p:cNvPr id="7" name="Text Placeholder 7"/>
          <p:cNvSpPr>
            <a:spLocks noGrp="1"/>
          </p:cNvSpPr>
          <p:nvPr>
            <p:ph type="body" sz="quarter" idx="11"/>
          </p:nvPr>
        </p:nvSpPr>
        <p:spPr>
          <a:xfrm>
            <a:off x="457200" y="990600"/>
            <a:ext cx="8153400" cy="381000"/>
          </a:xfrm>
          <a:prstGeom prst="rect">
            <a:avLst/>
          </a:prstGeom>
        </p:spPr>
        <p:txBody>
          <a:bodyPr/>
          <a:lstStyle>
            <a:lvl1pPr>
              <a:buFontTx/>
              <a:buNone/>
              <a:defRPr sz="2000">
                <a:solidFill>
                  <a:srgbClr val="4F5E64"/>
                </a:solidFill>
                <a:latin typeface="+mj-lt"/>
              </a:defRPr>
            </a:lvl1pPr>
          </a:lstStyle>
          <a:p>
            <a:pPr lvl="0"/>
            <a:r>
              <a:rPr lang="en-US" smtClean="0"/>
              <a:t>Click to edit Master text styles</a:t>
            </a:r>
          </a:p>
        </p:txBody>
      </p:sp>
      <p:sp>
        <p:nvSpPr>
          <p:cNvPr id="8" name="Text Placeholder 9"/>
          <p:cNvSpPr>
            <a:spLocks noGrp="1"/>
          </p:cNvSpPr>
          <p:nvPr>
            <p:ph type="body" sz="quarter" idx="12" hasCustomPrompt="1"/>
          </p:nvPr>
        </p:nvSpPr>
        <p:spPr>
          <a:xfrm>
            <a:off x="457200" y="1905000"/>
            <a:ext cx="8077200" cy="4038600"/>
          </a:xfrm>
          <a:prstGeom prst="rect">
            <a:avLst/>
          </a:prstGeom>
        </p:spPr>
        <p:txBody>
          <a:bodyPr/>
          <a:lstStyle>
            <a:lvl1pPr marL="182880" indent="-182880">
              <a:buFont typeface="Wingdings" pitchFamily="2" charset="2"/>
              <a:buChar char="§"/>
              <a:defRPr sz="2000">
                <a:latin typeface="+mj-lt"/>
              </a:defRPr>
            </a:lvl1pPr>
            <a:lvl2pPr marL="557784" indent="-182880">
              <a:buFont typeface="Lucida Sans" pitchFamily="34" charset="0"/>
              <a:buChar char="‒"/>
              <a:defRPr sz="1600">
                <a:latin typeface="+mj-lt"/>
              </a:defRPr>
            </a:lvl2pPr>
            <a:lvl3pPr>
              <a:buFont typeface="Wingdings" pitchFamily="2" charset="2"/>
              <a:buChar char="§"/>
              <a:defRPr>
                <a:latin typeface="+mj-lt"/>
              </a:defRPr>
            </a:lvl3pPr>
            <a:lvl4pPr>
              <a:buFont typeface="Wingdings" pitchFamily="2" charset="2"/>
              <a:buChar char="§"/>
              <a:defRPr>
                <a:latin typeface="+mj-lt"/>
              </a:defRPr>
            </a:lvl4pPr>
            <a:lvl5pPr>
              <a:buFont typeface="Wingdings" pitchFamily="2" charset="2"/>
              <a:buChar char="§"/>
              <a:defRPr>
                <a:latin typeface="+mj-lt"/>
              </a:defRPr>
            </a:lvl5pPr>
          </a:lstStyle>
          <a:p>
            <a:pPr lvl="0"/>
            <a:r>
              <a:rPr lang="en-US" dirty="0" smtClean="0"/>
              <a:t>Body copy</a:t>
            </a:r>
          </a:p>
          <a:p>
            <a:pPr lvl="1"/>
            <a:r>
              <a:rPr lang="en-US" dirty="0" smtClean="0"/>
              <a:t>Second level</a:t>
            </a:r>
          </a:p>
        </p:txBody>
      </p:sp>
    </p:spTree>
    <p:extLst>
      <p:ext uri="{BB962C8B-B14F-4D97-AF65-F5344CB8AC3E}">
        <p14:creationId xmlns:p14="http://schemas.microsoft.com/office/powerpoint/2010/main" val="10368617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tay at Work Progra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20000" y="6477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BF0F6372-465E-4237-B763-694B61B2FFE0}" type="slidenum">
              <a:rPr lang="en-US" altLang="en-US" sz="1200" smtClean="0"/>
              <a:pPr algn="r" eaLnBrk="1" hangingPunct="1">
                <a:defRPr/>
              </a:pPr>
              <a:t>‹#›</a:t>
            </a:fld>
            <a:endParaRPr lang="en-US" altLang="en-US" sz="1200" smtClean="0"/>
          </a:p>
        </p:txBody>
      </p:sp>
      <p:sp>
        <p:nvSpPr>
          <p:cNvPr id="6" name="Text Placeholder 5"/>
          <p:cNvSpPr>
            <a:spLocks noGrp="1"/>
          </p:cNvSpPr>
          <p:nvPr>
            <p:ph type="body" sz="quarter" idx="10"/>
          </p:nvPr>
        </p:nvSpPr>
        <p:spPr>
          <a:xfrm>
            <a:off x="457200" y="381000"/>
            <a:ext cx="8153400" cy="609600"/>
          </a:xfrm>
          <a:prstGeom prst="rect">
            <a:avLst/>
          </a:prstGeom>
        </p:spPr>
        <p:txBody>
          <a:bodyPr/>
          <a:lstStyle>
            <a:lvl1pPr>
              <a:buFontTx/>
              <a:buNone/>
              <a:defRPr sz="2800">
                <a:latin typeface="+mj-lt"/>
              </a:defRPr>
            </a:lvl1pPr>
            <a:lvl2pPr>
              <a:buFontTx/>
              <a:buNone/>
              <a:defRPr/>
            </a:lvl2pPr>
          </a:lstStyle>
          <a:p>
            <a:pPr lvl="0"/>
            <a:r>
              <a:rPr lang="en-US" smtClean="0"/>
              <a:t>Click to edit Master text styles</a:t>
            </a:r>
          </a:p>
        </p:txBody>
      </p:sp>
      <p:sp>
        <p:nvSpPr>
          <p:cNvPr id="7" name="Text Placeholder 7"/>
          <p:cNvSpPr>
            <a:spLocks noGrp="1"/>
          </p:cNvSpPr>
          <p:nvPr>
            <p:ph type="body" sz="quarter" idx="11"/>
          </p:nvPr>
        </p:nvSpPr>
        <p:spPr>
          <a:xfrm>
            <a:off x="457200" y="990600"/>
            <a:ext cx="8153400" cy="381000"/>
          </a:xfrm>
          <a:prstGeom prst="rect">
            <a:avLst/>
          </a:prstGeom>
        </p:spPr>
        <p:txBody>
          <a:bodyPr/>
          <a:lstStyle>
            <a:lvl1pPr>
              <a:buFontTx/>
              <a:buNone/>
              <a:defRPr sz="2000">
                <a:solidFill>
                  <a:srgbClr val="4F5E64"/>
                </a:solidFill>
                <a:latin typeface="+mj-lt"/>
              </a:defRPr>
            </a:lvl1pPr>
          </a:lstStyle>
          <a:p>
            <a:pPr lvl="0"/>
            <a:r>
              <a:rPr lang="en-US" dirty="0" smtClean="0"/>
              <a:t>Click to edit Master text styles</a:t>
            </a:r>
          </a:p>
        </p:txBody>
      </p:sp>
      <p:sp>
        <p:nvSpPr>
          <p:cNvPr id="8" name="Text Placeholder 9"/>
          <p:cNvSpPr>
            <a:spLocks noGrp="1"/>
          </p:cNvSpPr>
          <p:nvPr>
            <p:ph type="body" sz="quarter" idx="12"/>
          </p:nvPr>
        </p:nvSpPr>
        <p:spPr>
          <a:xfrm>
            <a:off x="457200" y="1905000"/>
            <a:ext cx="8077200" cy="4038600"/>
          </a:xfrm>
          <a:prstGeom prst="rect">
            <a:avLst/>
          </a:prstGeom>
        </p:spPr>
        <p:txBody>
          <a:bodyPr/>
          <a:lstStyle>
            <a:lvl1pPr marL="182880" indent="-182880">
              <a:buFont typeface="Wingdings" pitchFamily="2" charset="2"/>
              <a:buChar char="§"/>
              <a:defRPr sz="2000">
                <a:latin typeface="+mj-lt"/>
              </a:defRPr>
            </a:lvl1pPr>
            <a:lvl2pPr marL="557784" indent="-182880">
              <a:buFont typeface="Lucida Sans" pitchFamily="34" charset="0"/>
              <a:buChar char="‒"/>
              <a:defRPr sz="1600">
                <a:latin typeface="+mj-lt"/>
              </a:defRPr>
            </a:lvl2pPr>
            <a:lvl3pPr>
              <a:buFont typeface="Wingdings" pitchFamily="2" charset="2"/>
              <a:buChar char="§"/>
              <a:defRPr>
                <a:latin typeface="+mj-lt"/>
              </a:defRPr>
            </a:lvl3pPr>
            <a:lvl4pPr>
              <a:buFont typeface="Wingdings" pitchFamily="2" charset="2"/>
              <a:buChar char="§"/>
              <a:defRPr>
                <a:latin typeface="+mj-lt"/>
              </a:defRPr>
            </a:lvl4pPr>
            <a:lvl5pPr>
              <a:buFont typeface="Wingdings" pitchFamily="2" charset="2"/>
              <a:buChar char="§"/>
              <a:defRPr>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104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tay at Work Progra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457200" y="2133600"/>
            <a:ext cx="8077200" cy="1219200"/>
          </a:xfrm>
          <a:prstGeom prst="rect">
            <a:avLst/>
          </a:prstGeom>
        </p:spPr>
        <p:txBody>
          <a:bodyPr/>
          <a:lstStyle>
            <a:lvl1pPr>
              <a:buFontTx/>
              <a:buNone/>
              <a:defRPr sz="3200">
                <a:latin typeface="+mj-lt"/>
              </a:defRPr>
            </a:lvl1pPr>
            <a:lvl2pPr>
              <a:buFontTx/>
              <a:buNone/>
              <a:defRPr sz="3200">
                <a:latin typeface="+mj-lt"/>
              </a:defRPr>
            </a:lvl2pPr>
            <a:lvl3pPr>
              <a:buFontTx/>
              <a:buNone/>
              <a:defRPr sz="3200">
                <a:latin typeface="+mj-lt"/>
              </a:defRPr>
            </a:lvl3pPr>
            <a:lvl4pPr>
              <a:buFontTx/>
              <a:buNone/>
              <a:defRPr sz="3200">
                <a:latin typeface="+mj-lt"/>
              </a:defRPr>
            </a:lvl4pPr>
            <a:lvl5pPr>
              <a:buFontTx/>
              <a:buNone/>
              <a:defRPr sz="3200">
                <a:latin typeface="+mj-lt"/>
              </a:defRPr>
            </a:lvl5pPr>
          </a:lstStyle>
          <a:p>
            <a:pPr lvl="0"/>
            <a:r>
              <a:rPr lang="en-US" smtClean="0"/>
              <a:t>Click to edit Master text styles</a:t>
            </a:r>
          </a:p>
        </p:txBody>
      </p:sp>
      <p:sp>
        <p:nvSpPr>
          <p:cNvPr id="5" name="Text Placeholder 7"/>
          <p:cNvSpPr>
            <a:spLocks noGrp="1"/>
          </p:cNvSpPr>
          <p:nvPr>
            <p:ph type="body" sz="quarter" idx="16"/>
          </p:nvPr>
        </p:nvSpPr>
        <p:spPr>
          <a:xfrm>
            <a:off x="457200" y="3810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Click to edit Master text styles</a:t>
            </a:r>
          </a:p>
        </p:txBody>
      </p:sp>
      <p:sp>
        <p:nvSpPr>
          <p:cNvPr id="6" name="Text Placeholder 7"/>
          <p:cNvSpPr>
            <a:spLocks noGrp="1"/>
          </p:cNvSpPr>
          <p:nvPr>
            <p:ph type="body" sz="quarter" idx="17"/>
          </p:nvPr>
        </p:nvSpPr>
        <p:spPr>
          <a:xfrm>
            <a:off x="457200" y="4191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Click to edit Master text styles</a:t>
            </a:r>
          </a:p>
        </p:txBody>
      </p:sp>
      <p:sp>
        <p:nvSpPr>
          <p:cNvPr id="7" name="Text Placeholder 7"/>
          <p:cNvSpPr>
            <a:spLocks noGrp="1"/>
          </p:cNvSpPr>
          <p:nvPr>
            <p:ph type="body" sz="quarter" idx="18"/>
          </p:nvPr>
        </p:nvSpPr>
        <p:spPr>
          <a:xfrm>
            <a:off x="457200" y="4572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Click to edit Master text styles</a:t>
            </a:r>
          </a:p>
        </p:txBody>
      </p:sp>
    </p:spTree>
    <p:extLst>
      <p:ext uri="{BB962C8B-B14F-4D97-AF65-F5344CB8AC3E}">
        <p14:creationId xmlns:p14="http://schemas.microsoft.com/office/powerpoint/2010/main" val="68145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referred Worker Progra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4"/>
          <p:cNvSpPr>
            <a:spLocks noGrp="1"/>
          </p:cNvSpPr>
          <p:nvPr>
            <p:ph type="body" sz="quarter" idx="11"/>
          </p:nvPr>
        </p:nvSpPr>
        <p:spPr>
          <a:xfrm>
            <a:off x="457200" y="2133600"/>
            <a:ext cx="8077200" cy="1219200"/>
          </a:xfrm>
          <a:prstGeom prst="rect">
            <a:avLst/>
          </a:prstGeom>
        </p:spPr>
        <p:txBody>
          <a:bodyPr/>
          <a:lstStyle>
            <a:lvl1pPr>
              <a:buFontTx/>
              <a:buNone/>
              <a:defRPr sz="3200">
                <a:latin typeface="+mj-lt"/>
              </a:defRPr>
            </a:lvl1pPr>
            <a:lvl2pPr>
              <a:buFontTx/>
              <a:buNone/>
              <a:defRPr sz="3200">
                <a:latin typeface="+mj-lt"/>
              </a:defRPr>
            </a:lvl2pPr>
            <a:lvl3pPr>
              <a:buFontTx/>
              <a:buNone/>
              <a:defRPr sz="3200">
                <a:latin typeface="+mj-lt"/>
              </a:defRPr>
            </a:lvl3pPr>
            <a:lvl4pPr>
              <a:buFontTx/>
              <a:buNone/>
              <a:defRPr sz="3200">
                <a:latin typeface="+mj-lt"/>
              </a:defRPr>
            </a:lvl4pPr>
            <a:lvl5pPr>
              <a:buFontTx/>
              <a:buNone/>
              <a:defRPr sz="3200">
                <a:latin typeface="+mj-lt"/>
              </a:defRPr>
            </a:lvl5pPr>
          </a:lstStyle>
          <a:p>
            <a:pPr lvl="0"/>
            <a:r>
              <a:rPr lang="en-US" smtClean="0"/>
              <a:t>Click to edit Master text styles</a:t>
            </a:r>
          </a:p>
        </p:txBody>
      </p:sp>
      <p:sp>
        <p:nvSpPr>
          <p:cNvPr id="5" name="Text Placeholder 7"/>
          <p:cNvSpPr>
            <a:spLocks noGrp="1"/>
          </p:cNvSpPr>
          <p:nvPr>
            <p:ph type="body" sz="quarter" idx="16"/>
          </p:nvPr>
        </p:nvSpPr>
        <p:spPr>
          <a:xfrm>
            <a:off x="457200" y="3810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Click to edit Master text styles</a:t>
            </a:r>
          </a:p>
        </p:txBody>
      </p:sp>
      <p:sp>
        <p:nvSpPr>
          <p:cNvPr id="6" name="Text Placeholder 7"/>
          <p:cNvSpPr>
            <a:spLocks noGrp="1"/>
          </p:cNvSpPr>
          <p:nvPr>
            <p:ph type="body" sz="quarter" idx="17"/>
          </p:nvPr>
        </p:nvSpPr>
        <p:spPr>
          <a:xfrm>
            <a:off x="457200" y="4191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Click to edit Master text styles</a:t>
            </a:r>
          </a:p>
        </p:txBody>
      </p:sp>
      <p:sp>
        <p:nvSpPr>
          <p:cNvPr id="7" name="Text Placeholder 7"/>
          <p:cNvSpPr>
            <a:spLocks noGrp="1"/>
          </p:cNvSpPr>
          <p:nvPr>
            <p:ph type="body" sz="quarter" idx="18"/>
          </p:nvPr>
        </p:nvSpPr>
        <p:spPr>
          <a:xfrm>
            <a:off x="457200" y="4572000"/>
            <a:ext cx="77724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smtClean="0"/>
              <a:t>Click to edit Master text styles</a:t>
            </a:r>
          </a:p>
        </p:txBody>
      </p:sp>
    </p:spTree>
    <p:extLst>
      <p:ext uri="{BB962C8B-B14F-4D97-AF65-F5344CB8AC3E}">
        <p14:creationId xmlns:p14="http://schemas.microsoft.com/office/powerpoint/2010/main" val="345902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80" r:id="rId1"/>
    <p:sldLayoutId id="2147483981" r:id="rId2"/>
    <p:sldLayoutId id="2147483983" r:id="rId3"/>
    <p:sldLayoutId id="2147483984" r:id="rId4"/>
    <p:sldLayoutId id="2147483985" r:id="rId5"/>
    <p:sldLayoutId id="2147483986" r:id="rId6"/>
    <p:sldLayoutId id="2147483988" r:id="rId7"/>
    <p:sldLayoutId id="2147483989" r:id="rId8"/>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hy-y7nM7OAhUeHGMKHY7xCPQQjRwIBw&amp;url=http://lifehacker.com/how-can-i-create-a-work-friendly-wardrobe-on-a-budget-825337978&amp;bvm=bv.129759880,d.cGc&amp;psig=AFQjCNEG2UmMHw_88yKSxIWBhKPcZMoHqg&amp;ust=1471721622348921"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www.lni.wa.gov/Stayatwor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mailto:stayatwork@lni.wa.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r21J3thrb08" TargetMode="External"/><Relationship Id="rId5" Type="http://schemas.openxmlformats.org/officeDocument/2006/relationships/image" Target="../media/image34.jpeg"/><Relationship Id="rId4" Type="http://schemas.openxmlformats.org/officeDocument/2006/relationships/hyperlink" Target="https://www.youtube.com/watch?v=r21J3thrb0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hyperlink" Target="http://www.lni.wa.gov/FormPub/Detail.asp?DocID=2835"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lni.wa.gov/PreferredWorke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mailto:PrefWorkerProg@Lni.wa.gov"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verc235@lni.wa.gov" TargetMode="External"/><Relationship Id="rId2" Type="http://schemas.openxmlformats.org/officeDocument/2006/relationships/hyperlink" Target="mailto:fiam235@lni.wa.gov" TargetMode="External"/><Relationship Id="rId1" Type="http://schemas.openxmlformats.org/officeDocument/2006/relationships/slideLayout" Target="../slideLayouts/slideLayout5.xml"/><Relationship Id="rId6" Type="http://schemas.openxmlformats.org/officeDocument/2006/relationships/hyperlink" Target="mailto:rotz235@lni.wa.gov" TargetMode="External"/><Relationship Id="rId5" Type="http://schemas.openxmlformats.org/officeDocument/2006/relationships/hyperlink" Target="mailto:phat235@lni.wa.gov" TargetMode="External"/><Relationship Id="rId4" Type="http://schemas.openxmlformats.org/officeDocument/2006/relationships/hyperlink" Target="mailto:alls235@lni.w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google.com/url?sa=i&amp;rct=j&amp;q=&amp;esrc=s&amp;source=images&amp;cd=&amp;cad=rja&amp;uact=8&amp;ved=&amp;url=https://therapysupport.com/equipment-rentals/bariatric-care/bariatric-mobility-bath-aides/&amp;psig=AFQjCNGe9z20PznLmx3SwMJUb3rhlhoxkg&amp;ust=14717193243043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81054" y="4953000"/>
            <a:ext cx="7772400" cy="1248686"/>
          </a:xfrm>
        </p:spPr>
        <p:txBody>
          <a:bodyPr/>
          <a:lstStyle/>
          <a:p>
            <a:r>
              <a:rPr lang="en-US" dirty="0" smtClean="0"/>
              <a:t>Joyce Allen</a:t>
            </a:r>
          </a:p>
          <a:p>
            <a:r>
              <a:rPr lang="en-US" dirty="0" smtClean="0"/>
              <a:t>RTW Incentives Outreach</a:t>
            </a:r>
          </a:p>
          <a:p>
            <a:r>
              <a:rPr lang="en-US" dirty="0"/>
              <a:t>(360) 902-4978/Joyce.Allen@Lni.wa.gov</a:t>
            </a:r>
          </a:p>
          <a:p>
            <a:endParaRPr lang="en-US" dirty="0"/>
          </a:p>
        </p:txBody>
      </p:sp>
      <p:pic>
        <p:nvPicPr>
          <p:cNvPr id="2" name="Picture 1"/>
          <p:cNvPicPr>
            <a:picLocks noChangeAspect="1"/>
          </p:cNvPicPr>
          <p:nvPr/>
        </p:nvPicPr>
        <p:blipFill>
          <a:blip r:embed="rId2"/>
          <a:stretch>
            <a:fillRect/>
          </a:stretch>
        </p:blipFill>
        <p:spPr>
          <a:xfrm>
            <a:off x="318621" y="2209800"/>
            <a:ext cx="8097265" cy="1724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t>Stay at Work Program	</a:t>
            </a:r>
            <a:endParaRPr lang="en-US" dirty="0"/>
          </a:p>
        </p:txBody>
      </p:sp>
      <p:sp>
        <p:nvSpPr>
          <p:cNvPr id="3" name="Text Placeholder 2"/>
          <p:cNvSpPr>
            <a:spLocks noGrp="1"/>
          </p:cNvSpPr>
          <p:nvPr>
            <p:ph type="body" sz="quarter" idx="11"/>
          </p:nvPr>
        </p:nvSpPr>
        <p:spPr/>
        <p:txBody>
          <a:bodyPr/>
          <a:lstStyle/>
          <a:p>
            <a:pPr>
              <a:defRPr/>
            </a:pPr>
            <a:r>
              <a:rPr lang="en-US" dirty="0" smtClean="0"/>
              <a:t>Clothing - $400</a:t>
            </a:r>
            <a:endParaRPr lang="en-US" dirty="0"/>
          </a:p>
        </p:txBody>
      </p:sp>
      <p:sp>
        <p:nvSpPr>
          <p:cNvPr id="4" name="Text Placeholder 3"/>
          <p:cNvSpPr>
            <a:spLocks noGrp="1"/>
          </p:cNvSpPr>
          <p:nvPr>
            <p:ph type="body" sz="quarter" idx="12"/>
          </p:nvPr>
        </p:nvSpPr>
        <p:spPr/>
        <p:txBody>
          <a:bodyPr/>
          <a:lstStyle/>
          <a:p>
            <a:pPr marL="182880" lvl="1">
              <a:buFont typeface="Wingdings" pitchFamily="2" charset="2"/>
              <a:buChar char="§"/>
              <a:defRPr/>
            </a:pPr>
            <a:r>
              <a:rPr lang="en-US" altLang="en-US" sz="2400" dirty="0">
                <a:solidFill>
                  <a:srgbClr val="000000"/>
                </a:solidFill>
                <a:latin typeface="Arial" charset="0"/>
                <a:cs typeface="Arial" charset="0"/>
              </a:rPr>
              <a:t>Becomes property of the worker </a:t>
            </a:r>
          </a:p>
          <a:p>
            <a:pPr>
              <a:defRPr/>
            </a:pPr>
            <a:endParaRPr lang="en-US" dirty="0"/>
          </a:p>
        </p:txBody>
      </p:sp>
      <p:pic>
        <p:nvPicPr>
          <p:cNvPr id="9" name="Picture 2" descr="https://i.kinja-img.com/gawker-media/image/upload/s--MjS_xRrH--/c_scale,fl_progressive,q_80,w_800/18u940si7s6ggjp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429000" cy="4387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3016665" cy="301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645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533400" y="2006600"/>
            <a:ext cx="5334000" cy="4140200"/>
          </a:xfrm>
        </p:spPr>
        <p:txBody>
          <a:bodyPr/>
          <a:lstStyle/>
          <a:p>
            <a:pPr marL="514350" indent="-514350" eaLnBrk="1" hangingPunct="1">
              <a:buFont typeface="Wingdings" pitchFamily="2" charset="2"/>
              <a:buNone/>
              <a:defRPr/>
            </a:pPr>
            <a:endParaRPr lang="en-US" dirty="0" smtClean="0"/>
          </a:p>
          <a:p>
            <a:pPr marL="0" indent="0" eaLnBrk="1" hangingPunct="1">
              <a:defRPr/>
            </a:pPr>
            <a:r>
              <a:rPr lang="en-US" sz="2600" dirty="0" smtClean="0">
                <a:latin typeface="+mn-lt"/>
              </a:rPr>
              <a:t>Visit our website at:  </a:t>
            </a:r>
          </a:p>
          <a:p>
            <a:pPr marL="0" indent="0">
              <a:defRPr/>
            </a:pPr>
            <a:r>
              <a:rPr lang="en-US" sz="2600" dirty="0" smtClean="0">
                <a:latin typeface="+mn-lt"/>
                <a:hlinkClick r:id="rId3"/>
              </a:rPr>
              <a:t>www.Lni.wa.gov/Stayatwork</a:t>
            </a:r>
            <a:r>
              <a:rPr lang="en-US" sz="2600" dirty="0" smtClean="0">
                <a:latin typeface="+mn-lt"/>
              </a:rPr>
              <a:t> </a:t>
            </a:r>
          </a:p>
          <a:p>
            <a:pPr marL="0" indent="0" eaLnBrk="1" hangingPunct="1">
              <a:defRPr/>
            </a:pPr>
            <a:endParaRPr lang="en-US" sz="2600" dirty="0" smtClean="0">
              <a:latin typeface="+mn-lt"/>
            </a:endParaRPr>
          </a:p>
          <a:p>
            <a:pPr marL="0" indent="0" eaLnBrk="1" hangingPunct="1">
              <a:defRPr/>
            </a:pPr>
            <a:r>
              <a:rPr lang="en-US" sz="2600" dirty="0" smtClean="0">
                <a:latin typeface="+mn-lt"/>
              </a:rPr>
              <a:t>E-mail the Stay at Work Unit at: </a:t>
            </a:r>
            <a:br>
              <a:rPr lang="en-US" sz="2600" dirty="0" smtClean="0">
                <a:latin typeface="+mn-lt"/>
              </a:rPr>
            </a:br>
            <a:r>
              <a:rPr lang="en-US" sz="2600" dirty="0" smtClean="0">
                <a:latin typeface="+mn-lt"/>
                <a:hlinkClick r:id="rId4"/>
              </a:rPr>
              <a:t>stayatwork@lni.wa.gov</a:t>
            </a:r>
            <a:endParaRPr lang="en-US" sz="2600" dirty="0" smtClean="0">
              <a:latin typeface="+mn-lt"/>
            </a:endParaRPr>
          </a:p>
          <a:p>
            <a:pPr marL="0" indent="0" eaLnBrk="1" hangingPunct="1">
              <a:defRPr/>
            </a:pPr>
            <a:endParaRPr lang="en-US" sz="2600" dirty="0" smtClean="0">
              <a:latin typeface="+mn-lt"/>
            </a:endParaRPr>
          </a:p>
          <a:p>
            <a:pPr marL="0" indent="0" eaLnBrk="1" hangingPunct="1">
              <a:defRPr/>
            </a:pPr>
            <a:r>
              <a:rPr lang="en-US" sz="2600" dirty="0" smtClean="0">
                <a:latin typeface="+mn-lt"/>
              </a:rPr>
              <a:t>Call the Stay at Work Unit at: </a:t>
            </a:r>
          </a:p>
          <a:p>
            <a:pPr marL="0" indent="0" eaLnBrk="1" hangingPunct="1">
              <a:defRPr/>
            </a:pPr>
            <a:r>
              <a:rPr lang="en-US" sz="2600" dirty="0" smtClean="0">
                <a:latin typeface="+mn-lt"/>
              </a:rPr>
              <a:t>1-(866) 406-2482 or  (360) 902-4411</a:t>
            </a:r>
          </a:p>
          <a:p>
            <a:pPr marL="514350" indent="-514350" eaLnBrk="1" hangingPunct="1">
              <a:buFont typeface="Wingdings" pitchFamily="2" charset="2"/>
              <a:buNone/>
              <a:defRPr/>
            </a:pPr>
            <a:endParaRPr lang="en-US" dirty="0" smtClean="0"/>
          </a:p>
          <a:p>
            <a:pPr marL="514350" indent="-514350" eaLnBrk="1" hangingPunct="1">
              <a:buFont typeface="Wingdings" pitchFamily="2" charset="2"/>
              <a:buNone/>
              <a:defRPr/>
            </a:pPr>
            <a:endParaRPr lang="en-US" dirty="0" smtClean="0"/>
          </a:p>
          <a:p>
            <a:pPr marL="514350" indent="-514350" eaLnBrk="1" hangingPunct="1">
              <a:defRPr/>
            </a:pPr>
            <a:endParaRPr lang="en-US" dirty="0" smtClean="0"/>
          </a:p>
          <a:p>
            <a:pPr marL="514350" indent="-514350" eaLnBrk="1" hangingPunct="1">
              <a:defRPr/>
            </a:pPr>
            <a:endParaRPr lang="en-US" dirty="0" smtClean="0"/>
          </a:p>
          <a:p>
            <a:pPr eaLnBrk="1" hangingPunct="1">
              <a:buFont typeface="Wingdings" pitchFamily="2" charset="2"/>
              <a:buNone/>
              <a:defRPr/>
            </a:pPr>
            <a:endParaRPr lang="en-US" dirty="0"/>
          </a:p>
        </p:txBody>
      </p:sp>
      <p:pic>
        <p:nvPicPr>
          <p:cNvPr id="49156" name="Picture 3" descr="initial-consultation-lgb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743200"/>
            <a:ext cx="35575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24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33400" y="3810000"/>
            <a:ext cx="7772400" cy="381000"/>
          </a:xfrm>
        </p:spPr>
        <p:txBody>
          <a:bodyPr/>
          <a:lstStyle/>
          <a:p>
            <a:r>
              <a:rPr lang="en-US" dirty="0"/>
              <a:t>The Preferred Worker Program is one of L&amp;I’s return-to-work incentive programs. </a:t>
            </a:r>
          </a:p>
          <a:p>
            <a:endParaRPr lang="en-US" dirty="0"/>
          </a:p>
          <a:p>
            <a:endParaRPr lang="en-US" dirty="0"/>
          </a:p>
        </p:txBody>
      </p:sp>
      <p:sp>
        <p:nvSpPr>
          <p:cNvPr id="2" name="TextBox 1"/>
          <p:cNvSpPr txBox="1"/>
          <p:nvPr/>
        </p:nvSpPr>
        <p:spPr>
          <a:xfrm>
            <a:off x="457200" y="2133600"/>
            <a:ext cx="7848600" cy="523220"/>
          </a:xfrm>
          <a:prstGeom prst="rect">
            <a:avLst/>
          </a:prstGeom>
          <a:noFill/>
        </p:spPr>
        <p:txBody>
          <a:bodyPr wrap="square" rtlCol="0">
            <a:spAutoFit/>
          </a:bodyPr>
          <a:lstStyle/>
          <a:p>
            <a:r>
              <a:rPr lang="en-US" sz="2800" dirty="0"/>
              <a:t>What is the Preferred Worker Program? </a:t>
            </a:r>
          </a:p>
        </p:txBody>
      </p:sp>
    </p:spTree>
    <p:extLst>
      <p:ext uri="{BB962C8B-B14F-4D97-AF65-F5344CB8AC3E}">
        <p14:creationId xmlns:p14="http://schemas.microsoft.com/office/powerpoint/2010/main" val="3163522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4" name="Text Placeholder 3"/>
          <p:cNvSpPr>
            <a:spLocks noGrp="1"/>
          </p:cNvSpPr>
          <p:nvPr>
            <p:ph type="body" sz="quarter" idx="12"/>
          </p:nvPr>
        </p:nvSpPr>
        <p:spPr>
          <a:xfrm>
            <a:off x="481693" y="1905000"/>
            <a:ext cx="8077200" cy="4038600"/>
          </a:xfrm>
        </p:spPr>
        <p:txBody>
          <a:bodyPr/>
          <a:lstStyle/>
          <a:p>
            <a:pPr marL="0" indent="0">
              <a:buNone/>
            </a:pPr>
            <a:r>
              <a:rPr lang="en-US" dirty="0"/>
              <a:t>What is a Preferred Worker</a:t>
            </a:r>
            <a:r>
              <a:rPr lang="en-US" dirty="0" smtClean="0"/>
              <a:t>?</a:t>
            </a:r>
          </a:p>
          <a:p>
            <a:pPr marL="0" indent="0">
              <a:buNone/>
            </a:pPr>
            <a:endParaRPr lang="en-US" dirty="0"/>
          </a:p>
          <a:p>
            <a:r>
              <a:rPr lang="en-US" dirty="0"/>
              <a:t>A worker with a </a:t>
            </a:r>
            <a:r>
              <a:rPr lang="en-US" dirty="0">
                <a:solidFill>
                  <a:srgbClr val="C00000"/>
                </a:solidFill>
              </a:rPr>
              <a:t>permanent</a:t>
            </a:r>
            <a:r>
              <a:rPr lang="en-US" dirty="0"/>
              <a:t> medical  </a:t>
            </a:r>
            <a:r>
              <a:rPr lang="en-US" dirty="0" smtClean="0"/>
              <a:t>    restriction </a:t>
            </a:r>
            <a:r>
              <a:rPr lang="en-US" dirty="0"/>
              <a:t>may be certified as a “preferred worker”</a:t>
            </a:r>
          </a:p>
          <a:p>
            <a:r>
              <a:rPr lang="en-US" dirty="0"/>
              <a:t>This certification enables an </a:t>
            </a:r>
            <a:r>
              <a:rPr lang="en-US" dirty="0">
                <a:solidFill>
                  <a:srgbClr val="C00000"/>
                </a:solidFill>
              </a:rPr>
              <a:t>employer</a:t>
            </a:r>
            <a:r>
              <a:rPr lang="en-US" dirty="0"/>
              <a:t> to receive </a:t>
            </a:r>
            <a:r>
              <a:rPr lang="en-US" dirty="0" smtClean="0"/>
              <a:t>fi    financial </a:t>
            </a:r>
            <a:r>
              <a:rPr lang="en-US" dirty="0"/>
              <a:t>incentives </a:t>
            </a:r>
            <a:r>
              <a:rPr lang="en-US" dirty="0" smtClean="0"/>
              <a:t>                                                                                     when </a:t>
            </a:r>
            <a:r>
              <a:rPr lang="en-US" dirty="0" smtClean="0">
                <a:solidFill>
                  <a:srgbClr val="C00000"/>
                </a:solidFill>
              </a:rPr>
              <a:t>they </a:t>
            </a:r>
            <a:r>
              <a:rPr lang="en-US" dirty="0">
                <a:solidFill>
                  <a:srgbClr val="C00000"/>
                </a:solidFill>
              </a:rPr>
              <a:t>hire </a:t>
            </a:r>
            <a:r>
              <a:rPr lang="en-US" dirty="0"/>
              <a:t>the </a:t>
            </a:r>
            <a:r>
              <a:rPr lang="en-US" dirty="0" smtClean="0"/>
              <a:t> a worker </a:t>
            </a:r>
            <a:r>
              <a:rPr lang="en-US" dirty="0"/>
              <a:t>for a medically-approved, long-term job</a:t>
            </a:r>
          </a:p>
          <a:p>
            <a:endParaRPr lang="en-US" dirty="0"/>
          </a:p>
        </p:txBody>
      </p:sp>
      <p:pic>
        <p:nvPicPr>
          <p:cNvPr id="6" name="Picture 5"/>
          <p:cNvPicPr>
            <a:picLocks noChangeAspect="1"/>
          </p:cNvPicPr>
          <p:nvPr/>
        </p:nvPicPr>
        <p:blipFill>
          <a:blip r:embed="rId3"/>
          <a:stretch>
            <a:fillRect/>
          </a:stretch>
        </p:blipFill>
        <p:spPr>
          <a:xfrm>
            <a:off x="2438400" y="2667000"/>
            <a:ext cx="2286000" cy="361950"/>
          </a:xfrm>
          <a:prstGeom prst="rect">
            <a:avLst/>
          </a:prstGeom>
        </p:spPr>
      </p:pic>
      <p:pic>
        <p:nvPicPr>
          <p:cNvPr id="7" name="Picture 6"/>
          <p:cNvPicPr>
            <a:picLocks noChangeAspect="1"/>
          </p:cNvPicPr>
          <p:nvPr/>
        </p:nvPicPr>
        <p:blipFill>
          <a:blip r:embed="rId4"/>
          <a:stretch>
            <a:fillRect/>
          </a:stretch>
        </p:blipFill>
        <p:spPr>
          <a:xfrm>
            <a:off x="3657600" y="3352800"/>
            <a:ext cx="2514600" cy="304800"/>
          </a:xfrm>
          <a:prstGeom prst="rect">
            <a:avLst/>
          </a:prstGeom>
        </p:spPr>
      </p:pic>
      <p:pic>
        <p:nvPicPr>
          <p:cNvPr id="8" name="Picture 7"/>
          <p:cNvPicPr>
            <a:picLocks noChangeAspect="1"/>
          </p:cNvPicPr>
          <p:nvPr/>
        </p:nvPicPr>
        <p:blipFill>
          <a:blip r:embed="rId5"/>
          <a:stretch>
            <a:fillRect/>
          </a:stretch>
        </p:blipFill>
        <p:spPr>
          <a:xfrm>
            <a:off x="432241" y="3613023"/>
            <a:ext cx="2387160" cy="425577"/>
          </a:xfrm>
          <a:prstGeom prst="rect">
            <a:avLst/>
          </a:prstGeom>
        </p:spPr>
      </p:pic>
    </p:spTree>
    <p:extLst>
      <p:ext uri="{BB962C8B-B14F-4D97-AF65-F5344CB8AC3E}">
        <p14:creationId xmlns:p14="http://schemas.microsoft.com/office/powerpoint/2010/main" val="287155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a:xfrm>
            <a:off x="457200" y="990600"/>
            <a:ext cx="8305800" cy="685800"/>
          </a:xfrm>
        </p:spPr>
        <p:txBody>
          <a:bodyPr/>
          <a:lstStyle/>
          <a:p>
            <a:r>
              <a:rPr lang="en-US" sz="2400" dirty="0" smtClean="0"/>
              <a:t>Who can be certified as a Preferred Worker?</a:t>
            </a:r>
            <a:endParaRPr lang="en-US" sz="2400" dirty="0"/>
          </a:p>
        </p:txBody>
      </p:sp>
      <p:sp>
        <p:nvSpPr>
          <p:cNvPr id="4" name="Text Placeholder 3"/>
          <p:cNvSpPr>
            <a:spLocks noGrp="1"/>
          </p:cNvSpPr>
          <p:nvPr>
            <p:ph type="body" sz="quarter" idx="12"/>
          </p:nvPr>
        </p:nvSpPr>
        <p:spPr/>
        <p:txBody>
          <a:bodyPr/>
          <a:lstStyle/>
          <a:p>
            <a:pPr marL="0" indent="0">
              <a:buNone/>
            </a:pPr>
            <a:r>
              <a:rPr lang="en-US" sz="2400" dirty="0" smtClean="0"/>
              <a:t>To be considered eligible, a worker:</a:t>
            </a:r>
            <a:endParaRPr lang="en-US" sz="2400" dirty="0"/>
          </a:p>
          <a:p>
            <a:r>
              <a:rPr lang="en-US" sz="2400" dirty="0" smtClean="0"/>
              <a:t>Must have an </a:t>
            </a:r>
            <a:r>
              <a:rPr lang="en-US" sz="2400" dirty="0" smtClean="0">
                <a:solidFill>
                  <a:srgbClr val="C00000"/>
                </a:solidFill>
              </a:rPr>
              <a:t>open STATE FUND </a:t>
            </a:r>
            <a:r>
              <a:rPr lang="en-US" sz="2400" dirty="0" smtClean="0"/>
              <a:t>IN             SURED CLAIM that results in a permanent disability which may be a substantial obstacle to employment.</a:t>
            </a:r>
          </a:p>
          <a:p>
            <a:endParaRPr lang="en-US" sz="2400" dirty="0"/>
          </a:p>
          <a:p>
            <a:r>
              <a:rPr lang="en-US" sz="2400" dirty="0" smtClean="0"/>
              <a:t>Must have a </a:t>
            </a:r>
            <a:r>
              <a:rPr lang="en-US" sz="2400" dirty="0" smtClean="0">
                <a:solidFill>
                  <a:srgbClr val="C00000"/>
                </a:solidFill>
              </a:rPr>
              <a:t>physical or mental condition </a:t>
            </a:r>
            <a:r>
              <a:rPr lang="en-US" sz="2400" dirty="0" smtClean="0"/>
              <a:t>caused by an industrial injury or occupational disease in which</a:t>
            </a:r>
          </a:p>
          <a:p>
            <a:pPr lvl="1"/>
            <a:r>
              <a:rPr lang="en-US" i="1" dirty="0" smtClean="0"/>
              <a:t>No further curative treatment is planned OR</a:t>
            </a:r>
          </a:p>
          <a:p>
            <a:pPr lvl="1"/>
            <a:r>
              <a:rPr lang="en-US" i="1" dirty="0" smtClean="0"/>
              <a:t>The worker is at or near maximum medical improvement</a:t>
            </a:r>
          </a:p>
        </p:txBody>
      </p:sp>
      <p:pic>
        <p:nvPicPr>
          <p:cNvPr id="9" name="Picture 8"/>
          <p:cNvPicPr>
            <a:picLocks noChangeAspect="1"/>
          </p:cNvPicPr>
          <p:nvPr/>
        </p:nvPicPr>
        <p:blipFill>
          <a:blip r:embed="rId3"/>
          <a:stretch>
            <a:fillRect/>
          </a:stretch>
        </p:blipFill>
        <p:spPr>
          <a:xfrm>
            <a:off x="2438400" y="2428874"/>
            <a:ext cx="4343400" cy="352425"/>
          </a:xfrm>
          <a:prstGeom prst="rect">
            <a:avLst/>
          </a:prstGeom>
        </p:spPr>
      </p:pic>
      <p:pic>
        <p:nvPicPr>
          <p:cNvPr id="11" name="Picture 10"/>
          <p:cNvPicPr>
            <a:picLocks noChangeAspect="1"/>
          </p:cNvPicPr>
          <p:nvPr/>
        </p:nvPicPr>
        <p:blipFill>
          <a:blip r:embed="rId4"/>
          <a:stretch>
            <a:fillRect/>
          </a:stretch>
        </p:blipFill>
        <p:spPr>
          <a:xfrm>
            <a:off x="2286000" y="4005262"/>
            <a:ext cx="5105400" cy="361950"/>
          </a:xfrm>
          <a:prstGeom prst="rect">
            <a:avLst/>
          </a:prstGeom>
        </p:spPr>
      </p:pic>
    </p:spTree>
    <p:extLst>
      <p:ext uri="{BB962C8B-B14F-4D97-AF65-F5344CB8AC3E}">
        <p14:creationId xmlns:p14="http://schemas.microsoft.com/office/powerpoint/2010/main" val="19288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sz="2400" dirty="0" smtClean="0"/>
              <a:t>Permanent Disability is defined as:</a:t>
            </a:r>
            <a:endParaRPr lang="en-US" sz="2400" dirty="0"/>
          </a:p>
        </p:txBody>
      </p:sp>
      <p:sp>
        <p:nvSpPr>
          <p:cNvPr id="4" name="Text Placeholder 3"/>
          <p:cNvSpPr>
            <a:spLocks noGrp="1"/>
          </p:cNvSpPr>
          <p:nvPr>
            <p:ph type="body" sz="quarter" idx="12"/>
          </p:nvPr>
        </p:nvSpPr>
        <p:spPr>
          <a:xfrm>
            <a:off x="457200" y="1905000"/>
            <a:ext cx="8077200" cy="4495800"/>
          </a:xfrm>
        </p:spPr>
        <p:txBody>
          <a:bodyPr/>
          <a:lstStyle/>
          <a:p>
            <a:r>
              <a:rPr lang="en-US" sz="2400" dirty="0" smtClean="0"/>
              <a:t>A </a:t>
            </a:r>
            <a:r>
              <a:rPr lang="en-US" sz="2400" dirty="0" smtClean="0">
                <a:solidFill>
                  <a:srgbClr val="C00000"/>
                </a:solidFill>
              </a:rPr>
              <a:t>permanent loss of physical or mental function</a:t>
            </a:r>
            <a:r>
              <a:rPr lang="en-US" sz="2400" dirty="0" smtClean="0"/>
              <a:t>, caused by the industrial injury or occupational disease from which, within the limits of medical probability, further </a:t>
            </a:r>
            <a:r>
              <a:rPr lang="en-US" sz="2400" dirty="0" smtClean="0">
                <a:solidFill>
                  <a:srgbClr val="C00000"/>
                </a:solidFill>
              </a:rPr>
              <a:t>recovery is not expected</a:t>
            </a:r>
            <a:r>
              <a:rPr lang="en-US" sz="2400" dirty="0" smtClean="0"/>
              <a:t>; and</a:t>
            </a:r>
          </a:p>
          <a:p>
            <a:endParaRPr lang="en-US" sz="2400" dirty="0"/>
          </a:p>
          <a:p>
            <a:r>
              <a:rPr lang="en-US" sz="2400" dirty="0" smtClean="0"/>
              <a:t>The worker’s </a:t>
            </a:r>
            <a:r>
              <a:rPr lang="en-US" sz="2400" dirty="0" smtClean="0">
                <a:solidFill>
                  <a:srgbClr val="C00000"/>
                </a:solidFill>
              </a:rPr>
              <a:t>healthcare provider </a:t>
            </a:r>
            <a:r>
              <a:rPr lang="en-US" sz="2400" dirty="0" smtClean="0"/>
              <a:t>has permanently restricted the injured worker from returning to the        </a:t>
            </a:r>
            <a:r>
              <a:rPr lang="en-US" sz="2400" dirty="0" smtClean="0">
                <a:solidFill>
                  <a:srgbClr val="C00000"/>
                </a:solidFill>
              </a:rPr>
              <a:t>job-of-injury</a:t>
            </a:r>
            <a:r>
              <a:rPr lang="en-US" sz="2400" dirty="0" smtClean="0"/>
              <a:t>; and</a:t>
            </a:r>
          </a:p>
          <a:p>
            <a:pPr marL="0" indent="0">
              <a:buNone/>
            </a:pPr>
            <a:endParaRPr lang="en-US" sz="2400" dirty="0"/>
          </a:p>
          <a:p>
            <a:r>
              <a:rPr lang="en-US" sz="2400" dirty="0" smtClean="0"/>
              <a:t>The work restrictions are supported by medical findings appropriate to the worker’s physical or mental condition.</a:t>
            </a:r>
            <a:endParaRPr lang="en-US" sz="2400" dirty="0"/>
          </a:p>
        </p:txBody>
      </p:sp>
    </p:spTree>
    <p:extLst>
      <p:ext uri="{BB962C8B-B14F-4D97-AF65-F5344CB8AC3E}">
        <p14:creationId xmlns:p14="http://schemas.microsoft.com/office/powerpoint/2010/main" val="275406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dirty="0" smtClean="0"/>
              <a:t>What is a Substantial Obstacle to Employment?</a:t>
            </a:r>
            <a:endParaRPr lang="en-US" dirty="0"/>
          </a:p>
        </p:txBody>
      </p:sp>
      <p:sp>
        <p:nvSpPr>
          <p:cNvPr id="4" name="Text Placeholder 3"/>
          <p:cNvSpPr>
            <a:spLocks noGrp="1"/>
          </p:cNvSpPr>
          <p:nvPr>
            <p:ph type="body" sz="quarter" idx="12"/>
          </p:nvPr>
        </p:nvSpPr>
        <p:spPr/>
        <p:txBody>
          <a:bodyPr/>
          <a:lstStyle/>
          <a:p>
            <a:r>
              <a:rPr lang="en-US" sz="2400" dirty="0" smtClean="0"/>
              <a:t>The Worker may be: </a:t>
            </a:r>
          </a:p>
          <a:p>
            <a:pPr lvl="1"/>
            <a:r>
              <a:rPr lang="en-US" sz="2000" dirty="0" smtClean="0"/>
              <a:t>Unable to perform at least one     </a:t>
            </a:r>
            <a:r>
              <a:rPr lang="en-US" sz="2000" dirty="0" smtClean="0">
                <a:solidFill>
                  <a:srgbClr val="C00000"/>
                </a:solidFill>
              </a:rPr>
              <a:t>(1) essential function </a:t>
            </a:r>
            <a:r>
              <a:rPr lang="en-US" sz="2000" dirty="0" smtClean="0"/>
              <a:t>of the  job of injury </a:t>
            </a:r>
            <a:r>
              <a:rPr lang="en-US" sz="2000" i="1" dirty="0" smtClean="0">
                <a:solidFill>
                  <a:srgbClr val="FF0000"/>
                </a:solidFill>
              </a:rPr>
              <a:t>or</a:t>
            </a:r>
          </a:p>
          <a:p>
            <a:pPr lvl="1"/>
            <a:r>
              <a:rPr lang="en-US" sz="2000" dirty="0" smtClean="0"/>
              <a:t>Eligible for </a:t>
            </a:r>
            <a:r>
              <a:rPr lang="en-US" sz="2000" dirty="0" smtClean="0">
                <a:solidFill>
                  <a:srgbClr val="C00000"/>
                </a:solidFill>
              </a:rPr>
              <a:t>vocational retraining </a:t>
            </a:r>
            <a:r>
              <a:rPr lang="en-US" sz="2000" i="1" dirty="0" smtClean="0">
                <a:solidFill>
                  <a:srgbClr val="FF0000"/>
                </a:solidFill>
              </a:rPr>
              <a:t>or</a:t>
            </a:r>
          </a:p>
          <a:p>
            <a:pPr lvl="1"/>
            <a:r>
              <a:rPr lang="en-US" sz="2000" dirty="0" smtClean="0"/>
              <a:t>Permanently restricted to a </a:t>
            </a:r>
            <a:r>
              <a:rPr lang="en-US" sz="2000" dirty="0" smtClean="0">
                <a:solidFill>
                  <a:srgbClr val="C00000"/>
                </a:solidFill>
              </a:rPr>
              <a:t>lighter category </a:t>
            </a:r>
            <a:r>
              <a:rPr lang="en-US" sz="2000" dirty="0" smtClean="0"/>
              <a:t>of p    of physical work demands</a:t>
            </a:r>
          </a:p>
          <a:p>
            <a:pPr marL="374904" lvl="1" indent="0">
              <a:buNone/>
            </a:pPr>
            <a:endParaRPr lang="en-US" sz="2000" dirty="0" smtClean="0"/>
          </a:p>
          <a:p>
            <a:pPr lvl="2"/>
            <a:r>
              <a:rPr lang="en-US" sz="1800" dirty="0" smtClean="0"/>
              <a:t>An example of a lighter category of work</a:t>
            </a:r>
          </a:p>
          <a:p>
            <a:pPr marL="914400" lvl="2" indent="0">
              <a:buNone/>
            </a:pPr>
            <a:endParaRPr lang="en-US" sz="1800" dirty="0" smtClean="0"/>
          </a:p>
          <a:p>
            <a:pPr lvl="2"/>
            <a:r>
              <a:rPr lang="en-US" sz="1800" dirty="0" smtClean="0"/>
              <a:t>Job of injury =                                                                                              Heavy work, now restricted to sedentary work</a:t>
            </a:r>
            <a:endParaRPr lang="en-US" sz="1800" dirty="0"/>
          </a:p>
        </p:txBody>
      </p:sp>
      <p:pic>
        <p:nvPicPr>
          <p:cNvPr id="5" name="Picture 4"/>
          <p:cNvPicPr>
            <a:picLocks noChangeAspect="1"/>
          </p:cNvPicPr>
          <p:nvPr/>
        </p:nvPicPr>
        <p:blipFill>
          <a:blip r:embed="rId3"/>
          <a:stretch>
            <a:fillRect/>
          </a:stretch>
        </p:blipFill>
        <p:spPr>
          <a:xfrm>
            <a:off x="4343400" y="2270518"/>
            <a:ext cx="3144012" cy="457200"/>
          </a:xfrm>
          <a:prstGeom prst="rect">
            <a:avLst/>
          </a:prstGeom>
        </p:spPr>
      </p:pic>
      <p:pic>
        <p:nvPicPr>
          <p:cNvPr id="6" name="Picture 5"/>
          <p:cNvPicPr>
            <a:picLocks noChangeAspect="1"/>
          </p:cNvPicPr>
          <p:nvPr/>
        </p:nvPicPr>
        <p:blipFill>
          <a:blip r:embed="rId4"/>
          <a:stretch>
            <a:fillRect/>
          </a:stretch>
        </p:blipFill>
        <p:spPr>
          <a:xfrm>
            <a:off x="2286000" y="2994418"/>
            <a:ext cx="3767072" cy="391121"/>
          </a:xfrm>
          <a:prstGeom prst="rect">
            <a:avLst/>
          </a:prstGeom>
        </p:spPr>
      </p:pic>
      <p:pic>
        <p:nvPicPr>
          <p:cNvPr id="7" name="Picture 6"/>
          <p:cNvPicPr>
            <a:picLocks noChangeAspect="1"/>
          </p:cNvPicPr>
          <p:nvPr/>
        </p:nvPicPr>
        <p:blipFill>
          <a:blip r:embed="rId5"/>
          <a:stretch>
            <a:fillRect/>
          </a:stretch>
        </p:blipFill>
        <p:spPr>
          <a:xfrm>
            <a:off x="3962400" y="3385539"/>
            <a:ext cx="2286000" cy="371475"/>
          </a:xfrm>
          <a:prstGeom prst="rect">
            <a:avLst/>
          </a:prstGeom>
        </p:spPr>
      </p:pic>
    </p:spTree>
    <p:extLst>
      <p:ext uri="{BB962C8B-B14F-4D97-AF65-F5344CB8AC3E}">
        <p14:creationId xmlns:p14="http://schemas.microsoft.com/office/powerpoint/2010/main" val="209601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sz="2400" dirty="0" smtClean="0"/>
              <a:t>Who can certify a preferred worker?</a:t>
            </a:r>
            <a:endParaRPr lang="en-US" sz="2400" dirty="0"/>
          </a:p>
        </p:txBody>
      </p:sp>
      <p:sp>
        <p:nvSpPr>
          <p:cNvPr id="4" name="Text Placeholder 3"/>
          <p:cNvSpPr>
            <a:spLocks noGrp="1"/>
          </p:cNvSpPr>
          <p:nvPr>
            <p:ph type="body" sz="quarter" idx="12"/>
          </p:nvPr>
        </p:nvSpPr>
        <p:spPr/>
        <p:txBody>
          <a:bodyPr/>
          <a:lstStyle/>
          <a:p>
            <a:r>
              <a:rPr lang="en-US" sz="2800" dirty="0" smtClean="0"/>
              <a:t>Only a department employee with authority to do so may certify a worker as a preferred worker.</a:t>
            </a:r>
            <a:endParaRPr lang="en-US" sz="2800" dirty="0"/>
          </a:p>
        </p:txBody>
      </p:sp>
    </p:spTree>
    <p:extLst>
      <p:ext uri="{BB962C8B-B14F-4D97-AF65-F5344CB8AC3E}">
        <p14:creationId xmlns:p14="http://schemas.microsoft.com/office/powerpoint/2010/main" val="3358218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a:xfrm>
            <a:off x="419100" y="1104900"/>
            <a:ext cx="8153400" cy="685800"/>
          </a:xfrm>
        </p:spPr>
        <p:txBody>
          <a:bodyPr/>
          <a:lstStyle/>
          <a:p>
            <a:r>
              <a:rPr lang="en-US" sz="2400" dirty="0" smtClean="0"/>
              <a:t>Who decides that the job meets the preferred worker’s medical restrictions?</a:t>
            </a:r>
            <a:endParaRPr lang="en-US" sz="2400" dirty="0"/>
          </a:p>
        </p:txBody>
      </p:sp>
      <p:sp>
        <p:nvSpPr>
          <p:cNvPr id="4" name="Text Placeholder 3"/>
          <p:cNvSpPr>
            <a:spLocks noGrp="1"/>
          </p:cNvSpPr>
          <p:nvPr>
            <p:ph type="body" sz="quarter" idx="12"/>
          </p:nvPr>
        </p:nvSpPr>
        <p:spPr/>
        <p:txBody>
          <a:bodyPr/>
          <a:lstStyle/>
          <a:p>
            <a:r>
              <a:rPr lang="en-US" sz="2400" dirty="0" smtClean="0"/>
              <a:t>The employer is only eligible for preferred worker benefits when the offered job is approved by: </a:t>
            </a:r>
          </a:p>
          <a:p>
            <a:pPr lvl="1"/>
            <a:r>
              <a:rPr lang="en-US" sz="1800" dirty="0" smtClean="0"/>
              <a:t>A credentialed </a:t>
            </a:r>
            <a:r>
              <a:rPr lang="en-US" sz="1800" dirty="0" smtClean="0">
                <a:solidFill>
                  <a:srgbClr val="C00000"/>
                </a:solidFill>
              </a:rPr>
              <a:t>vocational</a:t>
            </a:r>
            <a:r>
              <a:rPr lang="en-US" sz="1800" dirty="0" smtClean="0"/>
              <a:t> rehabilitation professional, and</a:t>
            </a:r>
          </a:p>
          <a:p>
            <a:pPr lvl="1"/>
            <a:r>
              <a:rPr lang="en-US" sz="1800" dirty="0" smtClean="0"/>
              <a:t>The injured worker’s </a:t>
            </a:r>
            <a:r>
              <a:rPr lang="en-US" sz="1800" dirty="0" smtClean="0">
                <a:solidFill>
                  <a:srgbClr val="C00000"/>
                </a:solidFill>
              </a:rPr>
              <a:t>health care provider</a:t>
            </a:r>
            <a:r>
              <a:rPr lang="en-US" sz="1800" dirty="0" smtClean="0"/>
              <a:t>, which could be:</a:t>
            </a:r>
          </a:p>
          <a:p>
            <a:pPr lvl="1"/>
            <a:endParaRPr lang="en-US" dirty="0"/>
          </a:p>
          <a:p>
            <a:pPr lvl="2"/>
            <a:r>
              <a:rPr lang="en-US" dirty="0" smtClean="0"/>
              <a:t>The attending provider</a:t>
            </a:r>
          </a:p>
          <a:p>
            <a:pPr lvl="2"/>
            <a:r>
              <a:rPr lang="en-US" dirty="0" smtClean="0"/>
              <a:t>The currently primary care provider, or</a:t>
            </a:r>
          </a:p>
          <a:p>
            <a:pPr lvl="2"/>
            <a:r>
              <a:rPr lang="en-US" dirty="0" smtClean="0"/>
              <a:t>In cases of mental health condition, the treating psychiatrist or psychiatric advanced registered nurse practitioner or treating psychologist.</a:t>
            </a:r>
            <a:endParaRPr lang="en-US" dirty="0"/>
          </a:p>
        </p:txBody>
      </p:sp>
    </p:spTree>
    <p:extLst>
      <p:ext uri="{BB962C8B-B14F-4D97-AF65-F5344CB8AC3E}">
        <p14:creationId xmlns:p14="http://schemas.microsoft.com/office/powerpoint/2010/main" val="554442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dirty="0" smtClean="0"/>
              <a:t>How long does Preferred Worker Certification last?</a:t>
            </a:r>
            <a:endParaRPr lang="en-US" dirty="0"/>
          </a:p>
        </p:txBody>
      </p:sp>
      <p:sp>
        <p:nvSpPr>
          <p:cNvPr id="4" name="Text Placeholder 3"/>
          <p:cNvSpPr>
            <a:spLocks noGrp="1"/>
          </p:cNvSpPr>
          <p:nvPr>
            <p:ph type="body" sz="quarter" idx="12"/>
          </p:nvPr>
        </p:nvSpPr>
        <p:spPr/>
        <p:txBody>
          <a:bodyPr/>
          <a:lstStyle/>
          <a:p>
            <a:r>
              <a:rPr lang="en-US" dirty="0" smtClean="0"/>
              <a:t>A preferred worker’s certification will last</a:t>
            </a:r>
          </a:p>
          <a:p>
            <a:pPr lvl="1"/>
            <a:r>
              <a:rPr lang="en-US" sz="2400" dirty="0" smtClean="0"/>
              <a:t>Thirty six (     </a:t>
            </a:r>
            <a:r>
              <a:rPr lang="en-US" sz="2400" dirty="0" smtClean="0">
                <a:solidFill>
                  <a:srgbClr val="C00000"/>
                </a:solidFill>
              </a:rPr>
              <a:t>36</a:t>
            </a:r>
            <a:r>
              <a:rPr lang="en-US" sz="2400" dirty="0" smtClean="0"/>
              <a:t>) consecutive months</a:t>
            </a:r>
          </a:p>
          <a:p>
            <a:pPr lvl="2"/>
            <a:r>
              <a:rPr lang="en-US" sz="1800" dirty="0" smtClean="0"/>
              <a:t>The benefit start date begins the first day after the department has received the Preferred Worker Request form with all the required documentation from the 1</a:t>
            </a:r>
            <a:r>
              <a:rPr lang="en-US" sz="1800" baseline="30000" dirty="0" smtClean="0"/>
              <a:t>st</a:t>
            </a:r>
            <a:r>
              <a:rPr lang="en-US" sz="1800" dirty="0" smtClean="0"/>
              <a:t> Employer  </a:t>
            </a:r>
          </a:p>
          <a:p>
            <a:pPr lvl="2"/>
            <a:r>
              <a:rPr lang="en-US" sz="1800" dirty="0" smtClean="0"/>
              <a:t>Ends no later than five (5) years after claim closure</a:t>
            </a:r>
          </a:p>
          <a:p>
            <a:pPr lvl="2"/>
            <a:endParaRPr lang="en-US" dirty="0"/>
          </a:p>
          <a:p>
            <a:pPr lvl="1"/>
            <a:r>
              <a:rPr lang="en-US" sz="2400" dirty="0" smtClean="0"/>
              <a:t>If Thirty six (36) months has ended, worker may be eligible for “preferred worker” certification under a subsequent claim.</a:t>
            </a:r>
          </a:p>
        </p:txBody>
      </p:sp>
      <p:pic>
        <p:nvPicPr>
          <p:cNvPr id="6" name="Picture 5"/>
          <p:cNvPicPr>
            <a:picLocks noChangeAspect="1"/>
          </p:cNvPicPr>
          <p:nvPr/>
        </p:nvPicPr>
        <p:blipFill>
          <a:blip r:embed="rId3"/>
          <a:stretch>
            <a:fillRect/>
          </a:stretch>
        </p:blipFill>
        <p:spPr>
          <a:xfrm>
            <a:off x="2362200" y="2286000"/>
            <a:ext cx="685800" cy="504092"/>
          </a:xfrm>
          <a:prstGeom prst="rect">
            <a:avLst/>
          </a:prstGeom>
        </p:spPr>
      </p:pic>
    </p:spTree>
    <p:extLst>
      <p:ext uri="{BB962C8B-B14F-4D97-AF65-F5344CB8AC3E}">
        <p14:creationId xmlns:p14="http://schemas.microsoft.com/office/powerpoint/2010/main" val="250439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Return to Work Program	</a:t>
            </a:r>
            <a:endParaRPr lang="en-US" dirty="0"/>
          </a:p>
        </p:txBody>
      </p:sp>
      <p:sp>
        <p:nvSpPr>
          <p:cNvPr id="6" name="Text Placeholder 5"/>
          <p:cNvSpPr>
            <a:spLocks noGrp="1"/>
          </p:cNvSpPr>
          <p:nvPr>
            <p:ph type="body" sz="quarter" idx="11"/>
          </p:nvPr>
        </p:nvSpPr>
        <p:spPr/>
        <p:txBody>
          <a:bodyPr/>
          <a:lstStyle/>
          <a:p>
            <a:r>
              <a:rPr lang="en-US" dirty="0" smtClean="0"/>
              <a:t>What is a Return to Work Program?</a:t>
            </a:r>
            <a:endParaRPr lang="en-US" dirty="0"/>
          </a:p>
        </p:txBody>
      </p:sp>
      <p:sp>
        <p:nvSpPr>
          <p:cNvPr id="7" name="Text Placeholder 6"/>
          <p:cNvSpPr>
            <a:spLocks noGrp="1"/>
          </p:cNvSpPr>
          <p:nvPr>
            <p:ph type="body" sz="quarter" idx="12"/>
          </p:nvPr>
        </p:nvSpPr>
        <p:spPr/>
        <p:txBody>
          <a:bodyPr/>
          <a:lstStyle/>
          <a:p>
            <a:r>
              <a:rPr lang="en-US" dirty="0" smtClean="0"/>
              <a:t>A written, proactive process designed to assist employers return injured or ill employees to medically approved productive work. </a:t>
            </a:r>
            <a:endParaRPr lang="en-US" dirty="0"/>
          </a:p>
        </p:txBody>
      </p:sp>
      <p:pic>
        <p:nvPicPr>
          <p:cNvPr id="2" name="Picture 1"/>
          <p:cNvPicPr>
            <a:picLocks noChangeAspect="1"/>
          </p:cNvPicPr>
          <p:nvPr/>
        </p:nvPicPr>
        <p:blipFill>
          <a:blip r:embed="rId2"/>
          <a:stretch>
            <a:fillRect/>
          </a:stretch>
        </p:blipFill>
        <p:spPr>
          <a:xfrm>
            <a:off x="1844527" y="2743200"/>
            <a:ext cx="5302546" cy="3555414"/>
          </a:xfrm>
          <a:prstGeom prst="rect">
            <a:avLst/>
          </a:prstGeom>
        </p:spPr>
      </p:pic>
    </p:spTree>
    <p:extLst>
      <p:ext uri="{BB962C8B-B14F-4D97-AF65-F5344CB8AC3E}">
        <p14:creationId xmlns:p14="http://schemas.microsoft.com/office/powerpoint/2010/main" val="3450711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dirty="0" smtClean="0"/>
              <a:t>How long does the Preferred Worker Certification last?</a:t>
            </a:r>
            <a:endParaRPr lang="en-US" dirty="0"/>
          </a:p>
        </p:txBody>
      </p:sp>
      <p:sp>
        <p:nvSpPr>
          <p:cNvPr id="4" name="Text Placeholder 3"/>
          <p:cNvSpPr>
            <a:spLocks noGrp="1"/>
          </p:cNvSpPr>
          <p:nvPr>
            <p:ph type="body" sz="quarter" idx="12"/>
          </p:nvPr>
        </p:nvSpPr>
        <p:spPr/>
        <p:txBody>
          <a:bodyPr/>
          <a:lstStyle/>
          <a:p>
            <a:endParaRPr lang="en-US" dirty="0"/>
          </a:p>
        </p:txBody>
      </p:sp>
      <p:pic>
        <p:nvPicPr>
          <p:cNvPr id="8" name="Picture 7"/>
          <p:cNvPicPr>
            <a:picLocks noChangeAspect="1"/>
          </p:cNvPicPr>
          <p:nvPr/>
        </p:nvPicPr>
        <p:blipFill>
          <a:blip r:embed="rId2"/>
          <a:stretch>
            <a:fillRect/>
          </a:stretch>
        </p:blipFill>
        <p:spPr>
          <a:xfrm>
            <a:off x="762000" y="1623447"/>
            <a:ext cx="7620000" cy="3939153"/>
          </a:xfrm>
          <a:prstGeom prst="rect">
            <a:avLst/>
          </a:prstGeom>
        </p:spPr>
      </p:pic>
    </p:spTree>
    <p:extLst>
      <p:ext uri="{BB962C8B-B14F-4D97-AF65-F5344CB8AC3E}">
        <p14:creationId xmlns:p14="http://schemas.microsoft.com/office/powerpoint/2010/main" val="3266084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a:xfrm>
            <a:off x="457200" y="1219200"/>
            <a:ext cx="8153400" cy="381000"/>
          </a:xfrm>
        </p:spPr>
        <p:txBody>
          <a:bodyPr/>
          <a:lstStyle/>
          <a:p>
            <a:r>
              <a:rPr lang="en-US" dirty="0" smtClean="0"/>
              <a:t>Which employers are eligible to benefit from the Preferred Worker Program?</a:t>
            </a:r>
            <a:endParaRPr lang="en-US" dirty="0"/>
          </a:p>
        </p:txBody>
      </p:sp>
      <p:sp>
        <p:nvSpPr>
          <p:cNvPr id="4" name="Text Placeholder 3"/>
          <p:cNvSpPr>
            <a:spLocks noGrp="1"/>
          </p:cNvSpPr>
          <p:nvPr>
            <p:ph type="body" sz="quarter" idx="12"/>
          </p:nvPr>
        </p:nvSpPr>
        <p:spPr/>
        <p:txBody>
          <a:bodyPr/>
          <a:lstStyle/>
          <a:p>
            <a:r>
              <a:rPr lang="en-US" dirty="0" smtClean="0"/>
              <a:t>The following employers may be eligible to benefit from the preferred worker program if they employ a certified preferred worker in a job approved by the injured worker’s health care provider and L&amp;I’s credentialed vocational rehabilitation professional:</a:t>
            </a:r>
          </a:p>
          <a:p>
            <a:endParaRPr lang="en-US" dirty="0"/>
          </a:p>
          <a:p>
            <a:pPr lvl="1"/>
            <a:r>
              <a:rPr lang="en-US" dirty="0" smtClean="0"/>
              <a:t>A Washington </a:t>
            </a:r>
            <a:r>
              <a:rPr lang="en-US" dirty="0" err="1" smtClean="0">
                <a:solidFill>
                  <a:srgbClr val="C00000"/>
                </a:solidFill>
              </a:rPr>
              <a:t>Sta</a:t>
            </a:r>
            <a:r>
              <a:rPr lang="en-US" dirty="0" smtClean="0">
                <a:solidFill>
                  <a:srgbClr val="C00000"/>
                </a:solidFill>
              </a:rPr>
              <a:t>                     </a:t>
            </a:r>
            <a:r>
              <a:rPr lang="en-US" dirty="0" err="1" smtClean="0">
                <a:solidFill>
                  <a:srgbClr val="C00000"/>
                </a:solidFill>
              </a:rPr>
              <a:t>te</a:t>
            </a:r>
            <a:r>
              <a:rPr lang="en-US" dirty="0" smtClean="0">
                <a:solidFill>
                  <a:srgbClr val="C00000"/>
                </a:solidFill>
              </a:rPr>
              <a:t> Fund </a:t>
            </a:r>
            <a:r>
              <a:rPr lang="en-US" dirty="0" smtClean="0"/>
              <a:t>employer with an industrial insurance account in good standing with L&amp;I, as outlined in Chapter 296-17-31004(4) WAC; or</a:t>
            </a:r>
          </a:p>
          <a:p>
            <a:pPr lvl="1"/>
            <a:endParaRPr lang="en-US" dirty="0"/>
          </a:p>
          <a:p>
            <a:pPr lvl="1"/>
            <a:r>
              <a:rPr lang="en-US" dirty="0" smtClean="0"/>
              <a:t>A </a:t>
            </a:r>
            <a:r>
              <a:rPr lang="en-US" dirty="0" smtClean="0">
                <a:solidFill>
                  <a:srgbClr val="C00000"/>
                </a:solidFill>
              </a:rPr>
              <a:t>self-insured</a:t>
            </a:r>
            <a:r>
              <a:rPr lang="en-US" dirty="0" smtClean="0"/>
              <a:t> </a:t>
            </a:r>
            <a:r>
              <a:rPr lang="en-US" dirty="0"/>
              <a:t> </a:t>
            </a:r>
            <a:r>
              <a:rPr lang="en-US" dirty="0" smtClean="0"/>
              <a:t>                        employs a worker who is certified as a preferred worker under a State Fund claim.</a:t>
            </a:r>
            <a:endParaRPr lang="en-US" dirty="0"/>
          </a:p>
        </p:txBody>
      </p:sp>
      <p:pic>
        <p:nvPicPr>
          <p:cNvPr id="5" name="Picture 4"/>
          <p:cNvPicPr>
            <a:picLocks noChangeAspect="1"/>
          </p:cNvPicPr>
          <p:nvPr/>
        </p:nvPicPr>
        <p:blipFill>
          <a:blip r:embed="rId3"/>
          <a:stretch>
            <a:fillRect/>
          </a:stretch>
        </p:blipFill>
        <p:spPr>
          <a:xfrm>
            <a:off x="2286000" y="3429000"/>
            <a:ext cx="1905000" cy="457200"/>
          </a:xfrm>
          <a:prstGeom prst="rect">
            <a:avLst/>
          </a:prstGeom>
        </p:spPr>
      </p:pic>
      <p:pic>
        <p:nvPicPr>
          <p:cNvPr id="6" name="Picture 5"/>
          <p:cNvPicPr>
            <a:picLocks noChangeAspect="1"/>
          </p:cNvPicPr>
          <p:nvPr/>
        </p:nvPicPr>
        <p:blipFill>
          <a:blip r:embed="rId4"/>
          <a:stretch>
            <a:fillRect/>
          </a:stretch>
        </p:blipFill>
        <p:spPr>
          <a:xfrm>
            <a:off x="1219200" y="4343400"/>
            <a:ext cx="2214372" cy="304800"/>
          </a:xfrm>
          <a:prstGeom prst="rect">
            <a:avLst/>
          </a:prstGeom>
        </p:spPr>
      </p:pic>
    </p:spTree>
    <p:extLst>
      <p:ext uri="{BB962C8B-B14F-4D97-AF65-F5344CB8AC3E}">
        <p14:creationId xmlns:p14="http://schemas.microsoft.com/office/powerpoint/2010/main" val="2882122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a:xfrm>
            <a:off x="457200" y="1143000"/>
            <a:ext cx="8153400" cy="381000"/>
          </a:xfrm>
        </p:spPr>
        <p:txBody>
          <a:bodyPr/>
          <a:lstStyle/>
          <a:p>
            <a:r>
              <a:rPr lang="en-US" dirty="0" smtClean="0"/>
              <a:t>What must an employer do to qualify for benefits when hiring or reemploying a preferred worker?</a:t>
            </a:r>
            <a:endParaRPr lang="en-US" dirty="0"/>
          </a:p>
        </p:txBody>
      </p:sp>
      <p:sp>
        <p:nvSpPr>
          <p:cNvPr id="4" name="Text Placeholder 3"/>
          <p:cNvSpPr>
            <a:spLocks noGrp="1"/>
          </p:cNvSpPr>
          <p:nvPr>
            <p:ph type="body" sz="quarter" idx="12"/>
          </p:nvPr>
        </p:nvSpPr>
        <p:spPr/>
        <p:txBody>
          <a:bodyPr/>
          <a:lstStyle/>
          <a:p>
            <a:r>
              <a:rPr lang="en-US" sz="2400" dirty="0" smtClean="0"/>
              <a:t>An Employer must employ the certified preferred worker in a job that:</a:t>
            </a:r>
          </a:p>
          <a:p>
            <a:endParaRPr lang="en-US" dirty="0"/>
          </a:p>
          <a:p>
            <a:endParaRPr lang="en-US" dirty="0" smtClean="0"/>
          </a:p>
          <a:p>
            <a:pPr lvl="1"/>
            <a:r>
              <a:rPr lang="en-US" sz="1800" dirty="0"/>
              <a:t>w</a:t>
            </a:r>
            <a:r>
              <a:rPr lang="en-US" sz="1800" dirty="0" smtClean="0"/>
              <a:t>ill continue to be available into the </a:t>
            </a:r>
            <a:r>
              <a:rPr lang="en-US" sz="1800" dirty="0" smtClean="0">
                <a:solidFill>
                  <a:srgbClr val="C00000"/>
                </a:solidFill>
              </a:rPr>
              <a:t>foreseeable future</a:t>
            </a:r>
            <a:r>
              <a:rPr lang="en-US" sz="1800" dirty="0" smtClean="0"/>
              <a:t>, and</a:t>
            </a:r>
          </a:p>
          <a:p>
            <a:pPr lvl="1"/>
            <a:r>
              <a:rPr lang="en-US" sz="1800" dirty="0" smtClean="0"/>
              <a:t>is confirmed as consistent with the worker’s permanent work restrictions as outlined in WAC 296-16-145, and</a:t>
            </a:r>
          </a:p>
          <a:p>
            <a:pPr lvl="1"/>
            <a:r>
              <a:rPr lang="en-US" sz="1800" dirty="0"/>
              <a:t>a</a:t>
            </a:r>
            <a:r>
              <a:rPr lang="en-US" sz="1800" dirty="0" smtClean="0"/>
              <a:t>ddresses a business need or provides economic value to the employer.</a:t>
            </a:r>
          </a:p>
          <a:p>
            <a:pPr marL="374904" lvl="1" indent="0">
              <a:buNone/>
            </a:pPr>
            <a:endParaRPr lang="en-US" dirty="0"/>
          </a:p>
        </p:txBody>
      </p:sp>
    </p:spTree>
    <p:extLst>
      <p:ext uri="{BB962C8B-B14F-4D97-AF65-F5344CB8AC3E}">
        <p14:creationId xmlns:p14="http://schemas.microsoft.com/office/powerpoint/2010/main" val="1298617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dirty="0" smtClean="0"/>
              <a:t>Employer Benefits – Financial Protection</a:t>
            </a:r>
            <a:endParaRPr lang="en-US" dirty="0"/>
          </a:p>
        </p:txBody>
      </p:sp>
      <p:sp>
        <p:nvSpPr>
          <p:cNvPr id="4" name="Text Placeholder 3"/>
          <p:cNvSpPr>
            <a:spLocks noGrp="1"/>
          </p:cNvSpPr>
          <p:nvPr>
            <p:ph type="body" sz="quarter" idx="12"/>
          </p:nvPr>
        </p:nvSpPr>
        <p:spPr/>
        <p:txBody>
          <a:bodyPr/>
          <a:lstStyle/>
          <a:p>
            <a:pPr marL="0" indent="0">
              <a:buNone/>
            </a:pPr>
            <a:r>
              <a:rPr lang="en-US" sz="2800" dirty="0" smtClean="0"/>
              <a:t>If you employ a preferred worker who is injured on the job or diagnosed with an occupational disease during the preferred worker certification period, </a:t>
            </a:r>
            <a:r>
              <a:rPr lang="en-US" sz="2800" dirty="0" smtClean="0">
                <a:solidFill>
                  <a:srgbClr val="C00000"/>
                </a:solidFill>
              </a:rPr>
              <a:t>L&amp;I will pay the costs </a:t>
            </a:r>
            <a:r>
              <a:rPr lang="en-US" sz="2800" dirty="0" smtClean="0"/>
              <a:t>of the new claim with no direct cost or penalty to you.</a:t>
            </a:r>
            <a:endParaRPr lang="en-US" sz="2800" dirty="0"/>
          </a:p>
        </p:txBody>
      </p:sp>
    </p:spTree>
    <p:extLst>
      <p:ext uri="{BB962C8B-B14F-4D97-AF65-F5344CB8AC3E}">
        <p14:creationId xmlns:p14="http://schemas.microsoft.com/office/powerpoint/2010/main" val="1067949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dirty="0" smtClean="0"/>
              <a:t>Employer Benefits – Financial Protection</a:t>
            </a:r>
            <a:endParaRPr lang="en-US" dirty="0"/>
          </a:p>
        </p:txBody>
      </p:sp>
      <p:sp>
        <p:nvSpPr>
          <p:cNvPr id="4" name="Text Placeholder 3"/>
          <p:cNvSpPr>
            <a:spLocks noGrp="1"/>
          </p:cNvSpPr>
          <p:nvPr>
            <p:ph type="body" sz="quarter" idx="12"/>
          </p:nvPr>
        </p:nvSpPr>
        <p:spPr/>
        <p:txBody>
          <a:bodyPr/>
          <a:lstStyle/>
          <a:p>
            <a:r>
              <a:rPr lang="en-US" sz="2800" dirty="0" smtClean="0"/>
              <a:t>If you are a State Fund employer, the costs for the new claim will not be charged against your account, and the new claim will not affect your experience rating. </a:t>
            </a:r>
            <a:endParaRPr lang="en-US" sz="2800" dirty="0"/>
          </a:p>
          <a:p>
            <a:endParaRPr lang="en-US" sz="2800" dirty="0" smtClean="0"/>
          </a:p>
          <a:p>
            <a:r>
              <a:rPr lang="en-US" sz="2800" dirty="0" smtClean="0"/>
              <a:t>If you are a self-insured employer, you may ask L&amp;I to reimburse you for the claim costs when the claim is ready for closure. </a:t>
            </a:r>
            <a:endParaRPr lang="en-US" sz="2800" dirty="0"/>
          </a:p>
        </p:txBody>
      </p:sp>
    </p:spTree>
    <p:extLst>
      <p:ext uri="{BB962C8B-B14F-4D97-AF65-F5344CB8AC3E}">
        <p14:creationId xmlns:p14="http://schemas.microsoft.com/office/powerpoint/2010/main" val="4280203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	</a:t>
            </a:r>
            <a:endParaRPr lang="en-US" dirty="0"/>
          </a:p>
        </p:txBody>
      </p:sp>
      <p:sp>
        <p:nvSpPr>
          <p:cNvPr id="3" name="Text Placeholder 2"/>
          <p:cNvSpPr>
            <a:spLocks noGrp="1"/>
          </p:cNvSpPr>
          <p:nvPr>
            <p:ph type="body" sz="quarter" idx="11"/>
          </p:nvPr>
        </p:nvSpPr>
        <p:spPr/>
        <p:txBody>
          <a:bodyPr/>
          <a:lstStyle/>
          <a:p>
            <a:r>
              <a:rPr lang="en-US" dirty="0" smtClean="0"/>
              <a:t>Employer Benefits – Premium Relief</a:t>
            </a:r>
            <a:endParaRPr lang="en-US" dirty="0"/>
          </a:p>
        </p:txBody>
      </p:sp>
      <p:sp>
        <p:nvSpPr>
          <p:cNvPr id="4" name="Text Placeholder 3"/>
          <p:cNvSpPr>
            <a:spLocks noGrp="1"/>
          </p:cNvSpPr>
          <p:nvPr>
            <p:ph type="body" sz="quarter" idx="12"/>
          </p:nvPr>
        </p:nvSpPr>
        <p:spPr/>
        <p:txBody>
          <a:bodyPr/>
          <a:lstStyle/>
          <a:p>
            <a:r>
              <a:rPr lang="en-US" sz="2400" dirty="0" smtClean="0"/>
              <a:t>If you are a State Fund Employer:</a:t>
            </a:r>
          </a:p>
          <a:p>
            <a:endParaRPr lang="en-US" dirty="0"/>
          </a:p>
          <a:p>
            <a:pPr lvl="1"/>
            <a:r>
              <a:rPr lang="en-US" sz="2400" dirty="0" smtClean="0"/>
              <a:t>No charges for Accident Fund or Medical Aid Fund Premiums.</a:t>
            </a:r>
            <a:endParaRPr lang="en-US" sz="2400" dirty="0"/>
          </a:p>
          <a:p>
            <a:pPr lvl="1"/>
            <a:r>
              <a:rPr lang="en-US" sz="2400" dirty="0" smtClean="0"/>
              <a:t>Only Supplemental Pension Fund premiums need to be paid. </a:t>
            </a:r>
            <a:endParaRPr lang="en-US" sz="2400" dirty="0"/>
          </a:p>
          <a:p>
            <a:pPr lvl="1"/>
            <a:r>
              <a:rPr lang="en-US" sz="2400" dirty="0" smtClean="0"/>
              <a:t>The hours worked by the preferred worker must be reported in the risk class </a:t>
            </a:r>
            <a:r>
              <a:rPr lang="en-US" sz="2400" dirty="0" smtClean="0">
                <a:solidFill>
                  <a:srgbClr val="C00000"/>
                </a:solidFill>
              </a:rPr>
              <a:t>7204</a:t>
            </a:r>
            <a:r>
              <a:rPr lang="en-US" sz="2400" dirty="0" smtClean="0"/>
              <a:t>.</a:t>
            </a:r>
          </a:p>
        </p:txBody>
      </p:sp>
    </p:spTree>
    <p:extLst>
      <p:ext uri="{BB962C8B-B14F-4D97-AF65-F5344CB8AC3E}">
        <p14:creationId xmlns:p14="http://schemas.microsoft.com/office/powerpoint/2010/main" val="42081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a:t>
            </a:r>
            <a:endParaRPr lang="en-US" dirty="0"/>
          </a:p>
        </p:txBody>
      </p:sp>
      <p:sp>
        <p:nvSpPr>
          <p:cNvPr id="3" name="Text Placeholder 2"/>
          <p:cNvSpPr>
            <a:spLocks noGrp="1"/>
          </p:cNvSpPr>
          <p:nvPr>
            <p:ph type="body" sz="quarter" idx="11"/>
          </p:nvPr>
        </p:nvSpPr>
        <p:spPr/>
        <p:txBody>
          <a:bodyPr/>
          <a:lstStyle/>
          <a:p>
            <a:r>
              <a:rPr lang="en-US" dirty="0" smtClean="0"/>
              <a:t>Employer Benefits – Premium Relief</a:t>
            </a:r>
            <a:endParaRPr lang="en-US" dirty="0"/>
          </a:p>
        </p:txBody>
      </p:sp>
      <p:sp>
        <p:nvSpPr>
          <p:cNvPr id="4" name="Text Placeholder 3"/>
          <p:cNvSpPr>
            <a:spLocks noGrp="1"/>
          </p:cNvSpPr>
          <p:nvPr>
            <p:ph type="body" sz="quarter" idx="12"/>
          </p:nvPr>
        </p:nvSpPr>
        <p:spPr/>
        <p:txBody>
          <a:bodyPr/>
          <a:lstStyle/>
          <a:p>
            <a:r>
              <a:rPr lang="en-US" sz="2400" dirty="0" smtClean="0"/>
              <a:t>If you are a self-insured employer:</a:t>
            </a:r>
          </a:p>
          <a:p>
            <a:endParaRPr lang="en-US" dirty="0"/>
          </a:p>
          <a:p>
            <a:pPr lvl="1"/>
            <a:r>
              <a:rPr lang="en-US" sz="2400" dirty="0" smtClean="0"/>
              <a:t>Once reimbursed by L&amp;I, you may deduct the amount of preferred worker claim cost reimbursements on your next self-insured quarterly report.</a:t>
            </a:r>
          </a:p>
          <a:p>
            <a:pPr lvl="1"/>
            <a:endParaRPr lang="en-US" sz="2400" dirty="0"/>
          </a:p>
          <a:p>
            <a:pPr lvl="1"/>
            <a:r>
              <a:rPr lang="en-US" sz="2400" dirty="0" smtClean="0"/>
              <a:t>Supplemental pension and asbestos assessments need to be paid.</a:t>
            </a:r>
            <a:endParaRPr lang="en-US" sz="2400" dirty="0"/>
          </a:p>
        </p:txBody>
      </p:sp>
    </p:spTree>
    <p:extLst>
      <p:ext uri="{BB962C8B-B14F-4D97-AF65-F5344CB8AC3E}">
        <p14:creationId xmlns:p14="http://schemas.microsoft.com/office/powerpoint/2010/main" val="1844907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a:xfrm>
            <a:off x="457200" y="1219200"/>
            <a:ext cx="8153400" cy="381000"/>
          </a:xfrm>
        </p:spPr>
        <p:txBody>
          <a:bodyPr/>
          <a:lstStyle/>
          <a:p>
            <a:r>
              <a:rPr lang="en-US" dirty="0" smtClean="0"/>
              <a:t>Employer Benefits: enhanced for workers certified on or after 1/1/2016</a:t>
            </a:r>
            <a:endParaRPr lang="en-US" dirty="0"/>
          </a:p>
        </p:txBody>
      </p:sp>
      <p:sp>
        <p:nvSpPr>
          <p:cNvPr id="4" name="Text Placeholder 3"/>
          <p:cNvSpPr>
            <a:spLocks noGrp="1"/>
          </p:cNvSpPr>
          <p:nvPr>
            <p:ph type="body" sz="quarter" idx="12"/>
          </p:nvPr>
        </p:nvSpPr>
        <p:spPr/>
        <p:txBody>
          <a:bodyPr/>
          <a:lstStyle/>
          <a:p>
            <a:r>
              <a:rPr lang="en-US" sz="2800" dirty="0" smtClean="0"/>
              <a:t>The expanded preferred worker incentives are available to an eligible employer who hires a worker who was certified on or after </a:t>
            </a:r>
            <a:r>
              <a:rPr lang="en-US" sz="2800" dirty="0" smtClean="0">
                <a:solidFill>
                  <a:schemeClr val="accent2">
                    <a:lumMod val="75000"/>
                  </a:schemeClr>
                </a:solidFill>
              </a:rPr>
              <a:t>January 1, 2016.</a:t>
            </a:r>
            <a:endParaRPr lang="en-US" sz="2800" dirty="0">
              <a:solidFill>
                <a:schemeClr val="accent2">
                  <a:lumMod val="75000"/>
                </a:schemeClr>
              </a:solidFill>
            </a:endParaRPr>
          </a:p>
        </p:txBody>
      </p:sp>
    </p:spTree>
    <p:extLst>
      <p:ext uri="{BB962C8B-B14F-4D97-AF65-F5344CB8AC3E}">
        <p14:creationId xmlns:p14="http://schemas.microsoft.com/office/powerpoint/2010/main" val="2813706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Employer Benefits - enhanced</a:t>
            </a:r>
            <a:endParaRPr lang="en-US" dirty="0"/>
          </a:p>
        </p:txBody>
      </p:sp>
      <p:sp>
        <p:nvSpPr>
          <p:cNvPr id="4" name="Text Placeholder 3"/>
          <p:cNvSpPr>
            <a:spLocks noGrp="1"/>
          </p:cNvSpPr>
          <p:nvPr>
            <p:ph type="body" sz="quarter" idx="12"/>
          </p:nvPr>
        </p:nvSpPr>
        <p:spPr/>
        <p:txBody>
          <a:bodyPr/>
          <a:lstStyle/>
          <a:p>
            <a:pPr marL="0" indent="0">
              <a:buNone/>
            </a:pPr>
            <a:r>
              <a:rPr lang="en-US" dirty="0" smtClean="0"/>
              <a:t>Eligible Employers may be reimbursed </a:t>
            </a:r>
            <a:r>
              <a:rPr lang="en-US" i="1" dirty="0" smtClean="0"/>
              <a:t>(for)</a:t>
            </a:r>
          </a:p>
          <a:p>
            <a:endParaRPr lang="en-US" i="1" dirty="0"/>
          </a:p>
          <a:p>
            <a:pPr lvl="1"/>
            <a:r>
              <a:rPr lang="en-US" sz="1800" dirty="0" smtClean="0">
                <a:solidFill>
                  <a:srgbClr val="C00000"/>
                </a:solidFill>
              </a:rPr>
              <a:t>50%</a:t>
            </a:r>
            <a:r>
              <a:rPr lang="en-US" sz="1800" dirty="0" smtClean="0"/>
              <a:t> of basic gross wages for work performed in a new or modified medically-approved job.</a:t>
            </a:r>
          </a:p>
          <a:p>
            <a:pPr lvl="1"/>
            <a:r>
              <a:rPr lang="en-US" sz="1800" dirty="0" smtClean="0"/>
              <a:t>Reimbursements are paid on wages up to </a:t>
            </a:r>
            <a:r>
              <a:rPr lang="en-US" sz="1800" dirty="0" smtClean="0">
                <a:solidFill>
                  <a:srgbClr val="C00000"/>
                </a:solidFill>
              </a:rPr>
              <a:t>66</a:t>
            </a:r>
            <a:r>
              <a:rPr lang="en-US" sz="1800" dirty="0" smtClean="0"/>
              <a:t> days within 24 month period, not to exceed </a:t>
            </a:r>
            <a:r>
              <a:rPr lang="en-US" sz="1800" dirty="0" smtClean="0">
                <a:solidFill>
                  <a:srgbClr val="C00000"/>
                </a:solidFill>
              </a:rPr>
              <a:t>$10,000</a:t>
            </a:r>
          </a:p>
          <a:p>
            <a:pPr lvl="1"/>
            <a:r>
              <a:rPr lang="en-US" sz="1800" dirty="0" smtClean="0"/>
              <a:t>Basic gross wages </a:t>
            </a:r>
            <a:r>
              <a:rPr lang="en-US" sz="1800" i="1" dirty="0" smtClean="0">
                <a:solidFill>
                  <a:srgbClr val="C00000"/>
                </a:solidFill>
              </a:rPr>
              <a:t>do not </a:t>
            </a:r>
            <a:r>
              <a:rPr lang="en-US" sz="1800" dirty="0" smtClean="0"/>
              <a:t>include: </a:t>
            </a:r>
          </a:p>
          <a:p>
            <a:pPr lvl="2"/>
            <a:r>
              <a:rPr lang="en-US" sz="1800" dirty="0" smtClean="0"/>
              <a:t>Tips, commissions, or bonuses</a:t>
            </a:r>
          </a:p>
          <a:p>
            <a:pPr lvl="2"/>
            <a:r>
              <a:rPr lang="en-US" sz="1800" dirty="0" smtClean="0"/>
              <a:t>Board or housing</a:t>
            </a:r>
          </a:p>
          <a:p>
            <a:pPr lvl="2"/>
            <a:r>
              <a:rPr lang="en-US" sz="1800" dirty="0" smtClean="0"/>
              <a:t>Fuel, per diem, and/or other work related expenses</a:t>
            </a:r>
          </a:p>
          <a:p>
            <a:pPr lvl="2"/>
            <a:r>
              <a:rPr lang="en-US" sz="1800" dirty="0" smtClean="0"/>
              <a:t>Health, dental or vision care</a:t>
            </a:r>
          </a:p>
          <a:p>
            <a:pPr lvl="2"/>
            <a:r>
              <a:rPr lang="en-US" sz="1800" dirty="0" smtClean="0"/>
              <a:t>Any other payments to the injured worker</a:t>
            </a:r>
            <a:endParaRPr lang="en-US" sz="1800" dirty="0"/>
          </a:p>
        </p:txBody>
      </p:sp>
    </p:spTree>
    <p:extLst>
      <p:ext uri="{BB962C8B-B14F-4D97-AF65-F5344CB8AC3E}">
        <p14:creationId xmlns:p14="http://schemas.microsoft.com/office/powerpoint/2010/main" val="3920557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Employer Benefits - enhanced</a:t>
            </a:r>
            <a:endParaRPr lang="en-US" dirty="0"/>
          </a:p>
        </p:txBody>
      </p:sp>
      <p:sp>
        <p:nvSpPr>
          <p:cNvPr id="4" name="Text Placeholder 3"/>
          <p:cNvSpPr>
            <a:spLocks noGrp="1"/>
          </p:cNvSpPr>
          <p:nvPr>
            <p:ph type="body" sz="quarter" idx="12"/>
          </p:nvPr>
        </p:nvSpPr>
        <p:spPr/>
        <p:txBody>
          <a:bodyPr/>
          <a:lstStyle/>
          <a:p>
            <a:pPr marL="0" indent="0">
              <a:buNone/>
            </a:pPr>
            <a:r>
              <a:rPr lang="en-US" dirty="0" smtClean="0"/>
              <a:t>Eligible Employers may be reimbursed </a:t>
            </a:r>
            <a:r>
              <a:rPr lang="en-US" i="1" dirty="0" smtClean="0"/>
              <a:t>(for)</a:t>
            </a:r>
          </a:p>
          <a:p>
            <a:pPr marL="0" indent="0">
              <a:buNone/>
            </a:pPr>
            <a:endParaRPr lang="en-US" i="1" dirty="0" smtClean="0"/>
          </a:p>
          <a:p>
            <a:r>
              <a:rPr lang="en-US" dirty="0" smtClean="0"/>
              <a:t>Up to $2,500 for equipment &amp; tools</a:t>
            </a:r>
          </a:p>
          <a:p>
            <a:pPr lvl="1"/>
            <a:r>
              <a:rPr lang="en-US" dirty="0" smtClean="0"/>
              <a:t>Examples: special wrench, one-handed keyboard, rolling cart or bag, anti-vibration tool wrap, light-weight ladders, or text magnifiers </a:t>
            </a:r>
          </a:p>
          <a:p>
            <a:r>
              <a:rPr lang="en-US" dirty="0" smtClean="0"/>
              <a:t>The Department will not reimburse for equipment &amp; tools that the employer would normally supply its workforce.</a:t>
            </a:r>
            <a:endParaRPr lang="en-US" dirty="0"/>
          </a:p>
          <a:p>
            <a:r>
              <a:rPr lang="en-US" dirty="0" smtClean="0"/>
              <a:t>To be reimbursed, you need to purchase the equipment &amp; tools:</a:t>
            </a:r>
          </a:p>
          <a:p>
            <a:pPr lvl="1"/>
            <a:r>
              <a:rPr lang="en-US" dirty="0" smtClean="0"/>
              <a:t>After you offer the worker the job </a:t>
            </a:r>
            <a:r>
              <a:rPr lang="en-US" dirty="0" smtClean="0">
                <a:solidFill>
                  <a:srgbClr val="FF0000"/>
                </a:solidFill>
              </a:rPr>
              <a:t>and</a:t>
            </a:r>
          </a:p>
          <a:p>
            <a:pPr lvl="1"/>
            <a:r>
              <a:rPr lang="en-US" dirty="0" smtClean="0"/>
              <a:t>No earlier than 60 days before the first date of the preferred worker’s employment.</a:t>
            </a:r>
            <a:endParaRPr lang="en-US" dirty="0"/>
          </a:p>
          <a:p>
            <a:r>
              <a:rPr lang="en-US" dirty="0" smtClean="0"/>
              <a:t>Equipment &amp; tools become the property of the employer</a:t>
            </a:r>
            <a:endParaRPr lang="en-US" dirty="0"/>
          </a:p>
        </p:txBody>
      </p:sp>
    </p:spTree>
    <p:extLst>
      <p:ext uri="{BB962C8B-B14F-4D97-AF65-F5344CB8AC3E}">
        <p14:creationId xmlns:p14="http://schemas.microsoft.com/office/powerpoint/2010/main" val="173450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Return to Work Program</a:t>
            </a:r>
            <a:endParaRPr lang="en-US" dirty="0"/>
          </a:p>
        </p:txBody>
      </p:sp>
      <p:sp>
        <p:nvSpPr>
          <p:cNvPr id="3" name="Text Placeholder 2"/>
          <p:cNvSpPr>
            <a:spLocks noGrp="1"/>
          </p:cNvSpPr>
          <p:nvPr>
            <p:ph type="body" sz="quarter" idx="11"/>
          </p:nvPr>
        </p:nvSpPr>
        <p:spPr/>
        <p:txBody>
          <a:bodyPr/>
          <a:lstStyle/>
          <a:p>
            <a:r>
              <a:rPr lang="en-US" dirty="0" smtClean="0"/>
              <a:t>What is included?</a:t>
            </a:r>
            <a:endParaRPr lang="en-US" dirty="0"/>
          </a:p>
        </p:txBody>
      </p:sp>
      <p:sp>
        <p:nvSpPr>
          <p:cNvPr id="4" name="Text Placeholder 3"/>
          <p:cNvSpPr>
            <a:spLocks noGrp="1"/>
          </p:cNvSpPr>
          <p:nvPr>
            <p:ph type="body" sz="quarter" idx="12"/>
          </p:nvPr>
        </p:nvSpPr>
        <p:spPr/>
        <p:txBody>
          <a:bodyPr/>
          <a:lstStyle/>
          <a:p>
            <a:r>
              <a:rPr lang="en-US" dirty="0" smtClean="0"/>
              <a:t>Written Policy Statement</a:t>
            </a:r>
          </a:p>
          <a:p>
            <a:pPr lvl="1"/>
            <a:r>
              <a:rPr lang="en-US" dirty="0" smtClean="0"/>
              <a:t>Signed by President/CEO/Management</a:t>
            </a:r>
          </a:p>
          <a:p>
            <a:r>
              <a:rPr lang="en-US" dirty="0" smtClean="0"/>
              <a:t>Written Procedures</a:t>
            </a:r>
          </a:p>
          <a:p>
            <a:pPr lvl="1"/>
            <a:r>
              <a:rPr lang="en-US" dirty="0" smtClean="0"/>
              <a:t>Who, What, When, Where, Why &amp; How</a:t>
            </a:r>
          </a:p>
          <a:p>
            <a:r>
              <a:rPr lang="en-US" dirty="0" smtClean="0"/>
              <a:t>Ongoing Education</a:t>
            </a:r>
          </a:p>
          <a:p>
            <a:pPr lvl="1"/>
            <a:r>
              <a:rPr lang="en-US" dirty="0" smtClean="0"/>
              <a:t>Eliminates surprises and misunderstanding</a:t>
            </a:r>
          </a:p>
          <a:p>
            <a:r>
              <a:rPr lang="en-US" dirty="0" smtClean="0"/>
              <a:t>Communication</a:t>
            </a:r>
          </a:p>
        </p:txBody>
      </p:sp>
      <p:pic>
        <p:nvPicPr>
          <p:cNvPr id="6" name="Picture 5"/>
          <p:cNvPicPr>
            <a:picLocks noChangeAspect="1"/>
          </p:cNvPicPr>
          <p:nvPr/>
        </p:nvPicPr>
        <p:blipFill>
          <a:blip r:embed="rId2"/>
          <a:stretch>
            <a:fillRect/>
          </a:stretch>
        </p:blipFill>
        <p:spPr>
          <a:xfrm>
            <a:off x="4800600" y="3607930"/>
            <a:ext cx="3886200" cy="2488070"/>
          </a:xfrm>
          <a:prstGeom prst="rect">
            <a:avLst/>
          </a:prstGeom>
        </p:spPr>
      </p:pic>
    </p:spTree>
    <p:extLst>
      <p:ext uri="{BB962C8B-B14F-4D97-AF65-F5344CB8AC3E}">
        <p14:creationId xmlns:p14="http://schemas.microsoft.com/office/powerpoint/2010/main" val="2149792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Employer Benefits - enhanced</a:t>
            </a:r>
            <a:endParaRPr lang="en-US" dirty="0"/>
          </a:p>
        </p:txBody>
      </p:sp>
      <p:sp>
        <p:nvSpPr>
          <p:cNvPr id="4" name="Text Placeholder 3"/>
          <p:cNvSpPr>
            <a:spLocks noGrp="1"/>
          </p:cNvSpPr>
          <p:nvPr>
            <p:ph type="body" sz="quarter" idx="12"/>
          </p:nvPr>
        </p:nvSpPr>
        <p:spPr/>
        <p:txBody>
          <a:bodyPr/>
          <a:lstStyle/>
          <a:p>
            <a:pPr marL="0" indent="0">
              <a:buNone/>
            </a:pPr>
            <a:r>
              <a:rPr lang="en-US" dirty="0" smtClean="0"/>
              <a:t>Eligible Employers may be reimbursed </a:t>
            </a:r>
            <a:r>
              <a:rPr lang="en-US" i="1" dirty="0" smtClean="0"/>
              <a:t>(for)</a:t>
            </a:r>
          </a:p>
          <a:p>
            <a:endParaRPr lang="en-US" i="1" dirty="0"/>
          </a:p>
          <a:p>
            <a:r>
              <a:rPr lang="en-US" dirty="0" smtClean="0"/>
              <a:t>Clothing – up to $400 per claim</a:t>
            </a:r>
          </a:p>
          <a:p>
            <a:pPr lvl="1"/>
            <a:r>
              <a:rPr lang="en-US" dirty="0" smtClean="0"/>
              <a:t>Examples: steel-toes boots, anti-vibration gloves, heated coat, or office-appropriate attire.</a:t>
            </a:r>
          </a:p>
          <a:p>
            <a:r>
              <a:rPr lang="en-US" dirty="0" smtClean="0"/>
              <a:t>The Department will not reimburse for uniforms or clothing provided to the worker that the employer would normally supply its workforce.</a:t>
            </a:r>
          </a:p>
          <a:p>
            <a:r>
              <a:rPr lang="en-US" dirty="0" smtClean="0"/>
              <a:t>The clothing becomes the property of the preferred worker.</a:t>
            </a:r>
            <a:endParaRPr lang="en-US" dirty="0"/>
          </a:p>
        </p:txBody>
      </p:sp>
    </p:spTree>
    <p:extLst>
      <p:ext uri="{BB962C8B-B14F-4D97-AF65-F5344CB8AC3E}">
        <p14:creationId xmlns:p14="http://schemas.microsoft.com/office/powerpoint/2010/main" val="1439603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Employer Benefits - enhanced</a:t>
            </a:r>
            <a:endParaRPr lang="en-US" dirty="0"/>
          </a:p>
        </p:txBody>
      </p:sp>
      <p:sp>
        <p:nvSpPr>
          <p:cNvPr id="4" name="Text Placeholder 3"/>
          <p:cNvSpPr>
            <a:spLocks noGrp="1"/>
          </p:cNvSpPr>
          <p:nvPr>
            <p:ph type="body" sz="quarter" idx="12"/>
          </p:nvPr>
        </p:nvSpPr>
        <p:spPr/>
        <p:txBody>
          <a:bodyPr/>
          <a:lstStyle/>
          <a:p>
            <a:pPr marL="0" indent="0">
              <a:buNone/>
            </a:pPr>
            <a:r>
              <a:rPr lang="en-US" dirty="0" smtClean="0"/>
              <a:t>“Continuous Employment” incentive</a:t>
            </a:r>
          </a:p>
          <a:p>
            <a:endParaRPr lang="en-US" dirty="0"/>
          </a:p>
          <a:p>
            <a:r>
              <a:rPr lang="en-US" dirty="0" smtClean="0"/>
              <a:t>Employer continuously employs worker for 12 consecutive months without a reduction in base wages</a:t>
            </a:r>
          </a:p>
          <a:p>
            <a:r>
              <a:rPr lang="en-US" dirty="0" smtClean="0"/>
              <a:t>Maintains same work pattern as medically approved job</a:t>
            </a:r>
          </a:p>
          <a:p>
            <a:r>
              <a:rPr lang="en-US" dirty="0" smtClean="0"/>
              <a:t>12 months begin the date the worker is certified as a preferred worker or the first date of employment, whichever is later</a:t>
            </a:r>
            <a:endParaRPr lang="en-US" dirty="0"/>
          </a:p>
        </p:txBody>
      </p:sp>
    </p:spTree>
    <p:extLst>
      <p:ext uri="{BB962C8B-B14F-4D97-AF65-F5344CB8AC3E}">
        <p14:creationId xmlns:p14="http://schemas.microsoft.com/office/powerpoint/2010/main" val="4016401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Employer Benefits - enhanced</a:t>
            </a:r>
            <a:endParaRPr lang="en-US" dirty="0"/>
          </a:p>
        </p:txBody>
      </p:sp>
      <p:sp>
        <p:nvSpPr>
          <p:cNvPr id="4" name="Text Placeholder 3"/>
          <p:cNvSpPr>
            <a:spLocks noGrp="1"/>
          </p:cNvSpPr>
          <p:nvPr>
            <p:ph type="body" sz="quarter" idx="12"/>
          </p:nvPr>
        </p:nvSpPr>
        <p:spPr/>
        <p:txBody>
          <a:bodyPr/>
          <a:lstStyle/>
          <a:p>
            <a:pPr marL="0" indent="0">
              <a:buNone/>
            </a:pPr>
            <a:r>
              <a:rPr lang="en-US" sz="2400" dirty="0" smtClean="0"/>
              <a:t>“One Time Payment”: The LESSER amount</a:t>
            </a:r>
          </a:p>
          <a:p>
            <a:pPr lvl="1"/>
            <a:r>
              <a:rPr lang="en-US" sz="2400" dirty="0" smtClean="0"/>
              <a:t>10% of workers wages (OR)</a:t>
            </a:r>
          </a:p>
          <a:p>
            <a:pPr lvl="1"/>
            <a:r>
              <a:rPr lang="en-US" sz="2400" dirty="0" smtClean="0"/>
              <a:t>$10,000</a:t>
            </a:r>
          </a:p>
          <a:p>
            <a:pPr lvl="1"/>
            <a:endParaRPr lang="en-US" sz="2400" dirty="0"/>
          </a:p>
          <a:p>
            <a:pPr marL="0" indent="0">
              <a:buNone/>
            </a:pPr>
            <a:r>
              <a:rPr lang="en-US" sz="2400" dirty="0" smtClean="0"/>
              <a:t>All documentation must be submitted within one (1) year of the date the 12 months ended. </a:t>
            </a:r>
            <a:endParaRPr lang="en-US" sz="2400" dirty="0"/>
          </a:p>
        </p:txBody>
      </p:sp>
    </p:spTree>
    <p:extLst>
      <p:ext uri="{BB962C8B-B14F-4D97-AF65-F5344CB8AC3E}">
        <p14:creationId xmlns:p14="http://schemas.microsoft.com/office/powerpoint/2010/main" val="3909712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266700"/>
            <a:ext cx="7086600" cy="609600"/>
          </a:xfrm>
        </p:spPr>
        <p:txBody>
          <a:bodyPr/>
          <a:lstStyle/>
          <a:p>
            <a:r>
              <a:rPr lang="en-US" dirty="0" smtClean="0">
                <a:hlinkClick r:id="rId4"/>
              </a:rPr>
              <a:t>Preferred Worker Program - Success Story</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r21J3thrb08"/>
          <p:cNvPicPr>
            <a:picLocks noRot="1" noChangeAspect="1"/>
          </p:cNvPicPr>
          <p:nvPr>
            <a:videoFile r:link="rId1"/>
          </p:nvPr>
        </p:nvPicPr>
        <p:blipFill>
          <a:blip r:embed="rId5"/>
          <a:stretch>
            <a:fillRect/>
          </a:stretch>
        </p:blipFill>
        <p:spPr>
          <a:xfrm>
            <a:off x="228600" y="914400"/>
            <a:ext cx="8763000" cy="5943600"/>
          </a:xfrm>
          <a:prstGeom prst="rect">
            <a:avLst/>
          </a:prstGeom>
          <a:ln>
            <a:solidFill>
              <a:schemeClr val="accent2"/>
            </a:solidFill>
          </a:ln>
        </p:spPr>
      </p:pic>
    </p:spTree>
    <p:extLst>
      <p:ext uri="{BB962C8B-B14F-4D97-AF65-F5344CB8AC3E}">
        <p14:creationId xmlns:p14="http://schemas.microsoft.com/office/powerpoint/2010/main" val="1712484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When do the benefits start and end?</a:t>
            </a:r>
            <a:endParaRPr lang="en-US" dirty="0"/>
          </a:p>
        </p:txBody>
      </p:sp>
      <p:sp>
        <p:nvSpPr>
          <p:cNvPr id="4" name="Text Placeholder 3"/>
          <p:cNvSpPr>
            <a:spLocks noGrp="1"/>
          </p:cNvSpPr>
          <p:nvPr>
            <p:ph type="body" sz="quarter" idx="12"/>
          </p:nvPr>
        </p:nvSpPr>
        <p:spPr/>
        <p:txBody>
          <a:bodyPr/>
          <a:lstStyle/>
          <a:p>
            <a:r>
              <a:rPr lang="en-US" sz="2400" dirty="0" smtClean="0"/>
              <a:t>Benefits can start the worker’s first workday after</a:t>
            </a:r>
            <a:r>
              <a:rPr lang="en-US" sz="2400" dirty="0" smtClean="0">
                <a:solidFill>
                  <a:srgbClr val="FF0000"/>
                </a:solidFill>
              </a:rPr>
              <a:t> </a:t>
            </a:r>
            <a:r>
              <a:rPr lang="en-US" sz="2400" i="1" dirty="0" smtClean="0">
                <a:solidFill>
                  <a:srgbClr val="FF0000"/>
                </a:solidFill>
              </a:rPr>
              <a:t>ALL</a:t>
            </a:r>
            <a:r>
              <a:rPr lang="en-US" sz="2400" dirty="0" smtClean="0">
                <a:solidFill>
                  <a:srgbClr val="FF0000"/>
                </a:solidFill>
              </a:rPr>
              <a:t> </a:t>
            </a:r>
            <a:r>
              <a:rPr lang="en-US" sz="2400" dirty="0" smtClean="0"/>
              <a:t>the required completed paperwork is received by L&amp;I, and can last:</a:t>
            </a:r>
          </a:p>
          <a:p>
            <a:endParaRPr lang="en-US" dirty="0"/>
          </a:p>
          <a:p>
            <a:pPr lvl="1"/>
            <a:r>
              <a:rPr lang="en-US" sz="2000" dirty="0" smtClean="0"/>
              <a:t>Throughout the preferred worker’s certification period </a:t>
            </a:r>
            <a:r>
              <a:rPr lang="en-US" sz="2000" i="1" dirty="0" smtClean="0">
                <a:solidFill>
                  <a:srgbClr val="FF0000"/>
                </a:solidFill>
              </a:rPr>
              <a:t>or</a:t>
            </a:r>
          </a:p>
          <a:p>
            <a:pPr lvl="1"/>
            <a:r>
              <a:rPr lang="en-US" sz="2000" dirty="0" smtClean="0"/>
              <a:t>Until the preferred worker leaves your employment, whichever comes first.</a:t>
            </a:r>
            <a:endParaRPr lang="en-US" sz="2000" dirty="0"/>
          </a:p>
        </p:txBody>
      </p:sp>
    </p:spTree>
    <p:extLst>
      <p:ext uri="{BB962C8B-B14F-4D97-AF65-F5344CB8AC3E}">
        <p14:creationId xmlns:p14="http://schemas.microsoft.com/office/powerpoint/2010/main" val="10610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a:xfrm>
            <a:off x="457200" y="1143000"/>
            <a:ext cx="8153400" cy="381000"/>
          </a:xfrm>
        </p:spPr>
        <p:txBody>
          <a:bodyPr/>
          <a:lstStyle/>
          <a:p>
            <a:r>
              <a:rPr lang="en-US" dirty="0" smtClean="0"/>
              <a:t>The employer will not be eligible for preferred worker incentives if the offered job is: </a:t>
            </a:r>
            <a:endParaRPr lang="en-US" dirty="0"/>
          </a:p>
        </p:txBody>
      </p:sp>
      <p:sp>
        <p:nvSpPr>
          <p:cNvPr id="4" name="Text Placeholder 3"/>
          <p:cNvSpPr>
            <a:spLocks noGrp="1"/>
          </p:cNvSpPr>
          <p:nvPr>
            <p:ph type="body" sz="quarter" idx="12"/>
          </p:nvPr>
        </p:nvSpPr>
        <p:spPr/>
        <p:txBody>
          <a:bodyPr/>
          <a:lstStyle/>
          <a:p>
            <a:r>
              <a:rPr lang="en-US" sz="2400" dirty="0" smtClean="0"/>
              <a:t>The job of injury with minor or no modification.</a:t>
            </a:r>
          </a:p>
          <a:p>
            <a:endParaRPr lang="en-US" sz="2400" dirty="0"/>
          </a:p>
          <a:p>
            <a:r>
              <a:rPr lang="en-US" sz="2400" dirty="0" smtClean="0"/>
              <a:t>Work that is beyond the worker’s medical restrictions.</a:t>
            </a:r>
          </a:p>
          <a:p>
            <a:endParaRPr lang="en-US" sz="2400" dirty="0"/>
          </a:p>
          <a:p>
            <a:r>
              <a:rPr lang="en-US" sz="2400" dirty="0" smtClean="0"/>
              <a:t>Work that requires training beyond the usual and customary training provided by the employer to similar employees.</a:t>
            </a:r>
          </a:p>
          <a:p>
            <a:endParaRPr lang="en-US" sz="2400" dirty="0"/>
          </a:p>
          <a:p>
            <a:r>
              <a:rPr lang="en-US" sz="2400" dirty="0" smtClean="0"/>
              <a:t>On-the-job training.</a:t>
            </a:r>
            <a:endParaRPr lang="en-US" sz="2400" dirty="0"/>
          </a:p>
        </p:txBody>
      </p:sp>
    </p:spTree>
    <p:extLst>
      <p:ext uri="{BB962C8B-B14F-4D97-AF65-F5344CB8AC3E}">
        <p14:creationId xmlns:p14="http://schemas.microsoft.com/office/powerpoint/2010/main" val="448595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How to apply for PWP Reimbursements</a:t>
            </a:r>
            <a:endParaRPr lang="en-US" dirty="0"/>
          </a:p>
        </p:txBody>
      </p:sp>
      <p:sp>
        <p:nvSpPr>
          <p:cNvPr id="4" name="Text Placeholder 3"/>
          <p:cNvSpPr>
            <a:spLocks noGrp="1"/>
          </p:cNvSpPr>
          <p:nvPr>
            <p:ph type="body" sz="quarter" idx="12"/>
          </p:nvPr>
        </p:nvSpPr>
        <p:spPr/>
        <p:txBody>
          <a:bodyPr/>
          <a:lstStyle/>
          <a:p>
            <a:pPr marL="457200" indent="-457200">
              <a:buFont typeface="+mj-lt"/>
              <a:buAutoNum type="arabicPeriod"/>
            </a:pPr>
            <a:r>
              <a:rPr lang="en-US" sz="2400" dirty="0" smtClean="0"/>
              <a:t>Make sure your account is active &amp; </a:t>
            </a:r>
            <a:r>
              <a:rPr lang="en-US" sz="2400" dirty="0" smtClean="0">
                <a:solidFill>
                  <a:srgbClr val="C00000"/>
                </a:solidFill>
              </a:rPr>
              <a:t>in good standing </a:t>
            </a:r>
            <a:r>
              <a:rPr lang="en-US" sz="2400" dirty="0" smtClean="0"/>
              <a:t>with the Department</a:t>
            </a:r>
          </a:p>
          <a:p>
            <a:pPr marL="457200" indent="-457200">
              <a:buFont typeface="+mj-lt"/>
              <a:buAutoNum type="arabicPeriod"/>
            </a:pPr>
            <a:endParaRPr lang="en-US" dirty="0"/>
          </a:p>
          <a:p>
            <a:pPr lvl="1"/>
            <a:r>
              <a:rPr lang="en-US" sz="1800" dirty="0" smtClean="0"/>
              <a:t>For State Fund employers, this means you are current on your premiums or the payments required under an </a:t>
            </a:r>
            <a:r>
              <a:rPr lang="en-US" sz="1800" dirty="0" smtClean="0">
                <a:solidFill>
                  <a:srgbClr val="C00000"/>
                </a:solidFill>
              </a:rPr>
              <a:t>approved payment plan</a:t>
            </a:r>
            <a:r>
              <a:rPr lang="en-US" sz="1800" dirty="0" smtClean="0"/>
              <a:t>.</a:t>
            </a:r>
            <a:endParaRPr lang="en-US" sz="1800" dirty="0"/>
          </a:p>
        </p:txBody>
      </p:sp>
    </p:spTree>
    <p:extLst>
      <p:ext uri="{BB962C8B-B14F-4D97-AF65-F5344CB8AC3E}">
        <p14:creationId xmlns:p14="http://schemas.microsoft.com/office/powerpoint/2010/main" val="927475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How to apply for PWP Reimbursements</a:t>
            </a:r>
            <a:endParaRPr lang="en-US" dirty="0"/>
          </a:p>
        </p:txBody>
      </p:sp>
      <p:sp>
        <p:nvSpPr>
          <p:cNvPr id="4" name="Text Placeholder 3"/>
          <p:cNvSpPr>
            <a:spLocks noGrp="1"/>
          </p:cNvSpPr>
          <p:nvPr>
            <p:ph type="body" sz="quarter" idx="12"/>
          </p:nvPr>
        </p:nvSpPr>
        <p:spPr/>
        <p:txBody>
          <a:bodyPr/>
          <a:lstStyle/>
          <a:p>
            <a:pPr marL="457200" indent="-457200">
              <a:buAutoNum type="arabicPeriod" startAt="2"/>
            </a:pPr>
            <a:r>
              <a:rPr lang="en-US" sz="2400" dirty="0" smtClean="0"/>
              <a:t>Develop a job that:</a:t>
            </a:r>
          </a:p>
          <a:p>
            <a:pPr marL="457200" indent="-457200">
              <a:buAutoNum type="arabicPeriod" startAt="2"/>
            </a:pPr>
            <a:endParaRPr lang="en-US" dirty="0"/>
          </a:p>
          <a:p>
            <a:pPr lvl="1"/>
            <a:r>
              <a:rPr lang="en-US" sz="2000" dirty="0" smtClean="0"/>
              <a:t>Meets the worker’s permanent work restrictions</a:t>
            </a:r>
          </a:p>
          <a:p>
            <a:pPr lvl="1"/>
            <a:r>
              <a:rPr lang="en-US" sz="2000" dirty="0" smtClean="0"/>
              <a:t>Addresses a business need or provides economic value to you as an employer</a:t>
            </a:r>
          </a:p>
          <a:p>
            <a:pPr lvl="1"/>
            <a:r>
              <a:rPr lang="en-US" sz="2000" dirty="0" smtClean="0"/>
              <a:t>Will continue to be available into the foreseeable future</a:t>
            </a:r>
            <a:endParaRPr lang="en-US" sz="2000" dirty="0"/>
          </a:p>
        </p:txBody>
      </p:sp>
    </p:spTree>
    <p:extLst>
      <p:ext uri="{BB962C8B-B14F-4D97-AF65-F5344CB8AC3E}">
        <p14:creationId xmlns:p14="http://schemas.microsoft.com/office/powerpoint/2010/main" val="152735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How to apply for PWP Reimbursements</a:t>
            </a:r>
            <a:endParaRPr lang="en-US" dirty="0"/>
          </a:p>
        </p:txBody>
      </p:sp>
      <p:sp>
        <p:nvSpPr>
          <p:cNvPr id="4" name="Text Placeholder 3"/>
          <p:cNvSpPr>
            <a:spLocks noGrp="1"/>
          </p:cNvSpPr>
          <p:nvPr>
            <p:ph type="body" sz="quarter" idx="12"/>
          </p:nvPr>
        </p:nvSpPr>
        <p:spPr/>
        <p:txBody>
          <a:bodyPr/>
          <a:lstStyle/>
          <a:p>
            <a:pPr marL="457200" indent="-457200">
              <a:buAutoNum type="arabicPeriod" startAt="3"/>
            </a:pPr>
            <a:r>
              <a:rPr lang="en-US" sz="2400" dirty="0" smtClean="0"/>
              <a:t>Complete a job analysis or employer’s job description which: </a:t>
            </a:r>
          </a:p>
          <a:p>
            <a:pPr marL="457200" indent="-457200">
              <a:buAutoNum type="arabicPeriod" startAt="3"/>
            </a:pPr>
            <a:endParaRPr lang="en-US" dirty="0"/>
          </a:p>
          <a:p>
            <a:pPr lvl="1"/>
            <a:r>
              <a:rPr lang="en-US" sz="2000" dirty="0" smtClean="0"/>
              <a:t>Specifies the physical requirements of the proposed job </a:t>
            </a:r>
            <a:r>
              <a:rPr lang="en-US" sz="2000" dirty="0" smtClean="0">
                <a:solidFill>
                  <a:srgbClr val="FF0000"/>
                </a:solidFill>
              </a:rPr>
              <a:t>and</a:t>
            </a:r>
          </a:p>
          <a:p>
            <a:pPr lvl="1"/>
            <a:r>
              <a:rPr lang="en-US" sz="2000" dirty="0" smtClean="0"/>
              <a:t>Send it to the worker’s health care provider for review, </a:t>
            </a:r>
            <a:r>
              <a:rPr lang="en-US" sz="2000" i="1" dirty="0" smtClean="0">
                <a:solidFill>
                  <a:srgbClr val="FF0000"/>
                </a:solidFill>
              </a:rPr>
              <a:t>with a copy to the worker.</a:t>
            </a:r>
            <a:endParaRPr lang="en-US" sz="2000" i="1" dirty="0">
              <a:solidFill>
                <a:srgbClr val="FF0000"/>
              </a:solidFill>
            </a:endParaRPr>
          </a:p>
        </p:txBody>
      </p:sp>
    </p:spTree>
    <p:extLst>
      <p:ext uri="{BB962C8B-B14F-4D97-AF65-F5344CB8AC3E}">
        <p14:creationId xmlns:p14="http://schemas.microsoft.com/office/powerpoint/2010/main" val="1432870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How to apply for PWP Reimbursements</a:t>
            </a:r>
            <a:endParaRPr lang="en-US" dirty="0"/>
          </a:p>
        </p:txBody>
      </p:sp>
      <p:sp>
        <p:nvSpPr>
          <p:cNvPr id="4" name="Text Placeholder 3"/>
          <p:cNvSpPr>
            <a:spLocks noGrp="1"/>
          </p:cNvSpPr>
          <p:nvPr>
            <p:ph type="body" sz="quarter" idx="12"/>
          </p:nvPr>
        </p:nvSpPr>
        <p:spPr/>
        <p:txBody>
          <a:bodyPr/>
          <a:lstStyle/>
          <a:p>
            <a:pPr marL="457200" indent="-457200">
              <a:buAutoNum type="arabicPeriod" startAt="4"/>
            </a:pPr>
            <a:r>
              <a:rPr lang="en-US" sz="2400" dirty="0" smtClean="0"/>
              <a:t>After the provider approves the job: </a:t>
            </a:r>
          </a:p>
          <a:p>
            <a:pPr marL="457200" indent="-457200">
              <a:buAutoNum type="arabicPeriod" startAt="4"/>
            </a:pPr>
            <a:endParaRPr lang="en-US" dirty="0"/>
          </a:p>
          <a:p>
            <a:pPr lvl="1"/>
            <a:r>
              <a:rPr lang="en-US" sz="2000" dirty="0" smtClean="0"/>
              <a:t>Offer the job to the worker in writing </a:t>
            </a:r>
            <a:r>
              <a:rPr lang="en-US" sz="2000" dirty="0" smtClean="0">
                <a:solidFill>
                  <a:srgbClr val="FF0000"/>
                </a:solidFill>
              </a:rPr>
              <a:t>and</a:t>
            </a:r>
          </a:p>
          <a:p>
            <a:pPr lvl="1"/>
            <a:r>
              <a:rPr lang="en-US" sz="2000" dirty="0" smtClean="0"/>
              <a:t>Have the worker sign it to indicate their acceptance</a:t>
            </a:r>
            <a:endParaRPr lang="en-US" sz="2000" dirty="0"/>
          </a:p>
        </p:txBody>
      </p:sp>
    </p:spTree>
    <p:extLst>
      <p:ext uri="{BB962C8B-B14F-4D97-AF65-F5344CB8AC3E}">
        <p14:creationId xmlns:p14="http://schemas.microsoft.com/office/powerpoint/2010/main" val="44970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t>Stay at Work Program</a:t>
            </a:r>
            <a:endParaRPr lang="en-US" dirty="0"/>
          </a:p>
        </p:txBody>
      </p:sp>
      <p:sp>
        <p:nvSpPr>
          <p:cNvPr id="3" name="Text Placeholder 2"/>
          <p:cNvSpPr>
            <a:spLocks noGrp="1"/>
          </p:cNvSpPr>
          <p:nvPr>
            <p:ph type="body" sz="quarter" idx="11"/>
          </p:nvPr>
        </p:nvSpPr>
        <p:spPr/>
        <p:txBody>
          <a:bodyPr/>
          <a:lstStyle/>
          <a:p>
            <a:pPr>
              <a:defRPr/>
            </a:pPr>
            <a:r>
              <a:rPr lang="en-US" dirty="0" smtClean="0"/>
              <a:t>Employer’s Job Description</a:t>
            </a:r>
            <a:endParaRPr lang="en-US" dirty="0"/>
          </a:p>
        </p:txBody>
      </p:sp>
      <p:graphicFrame>
        <p:nvGraphicFramePr>
          <p:cNvPr id="13316" name="Object 4"/>
          <p:cNvGraphicFramePr>
            <a:graphicFrameLocks noGrp="1" noChangeAspect="1"/>
          </p:cNvGraphicFramePr>
          <p:nvPr/>
        </p:nvGraphicFramePr>
        <p:xfrm>
          <a:off x="4953000" y="1393825"/>
          <a:ext cx="3733800" cy="4830763"/>
        </p:xfrm>
        <a:graphic>
          <a:graphicData uri="http://schemas.openxmlformats.org/presentationml/2006/ole">
            <mc:AlternateContent xmlns:mc="http://schemas.openxmlformats.org/markup-compatibility/2006">
              <mc:Choice xmlns:v="urn:schemas-microsoft-com:vml" Requires="v">
                <p:oleObj spid="_x0000_s1043" name="Acrobat Document" r:id="rId3" imgW="7768440" imgH="10058400" progId="AcroExch.Document.11">
                  <p:embed/>
                </p:oleObj>
              </mc:Choice>
              <mc:Fallback>
                <p:oleObj name="Acrobat Document" r:id="rId3" imgW="7768440" imgH="10058400" progId="AcroExch.Document.11">
                  <p:embed/>
                  <p:pic>
                    <p:nvPicPr>
                      <p:cNvPr id="1331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93825"/>
                        <a:ext cx="3733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28800"/>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435225"/>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4035425"/>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5254625"/>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TextBox 9"/>
          <p:cNvSpPr txBox="1">
            <a:spLocks noChangeArrowheads="1"/>
          </p:cNvSpPr>
          <p:nvPr/>
        </p:nvSpPr>
        <p:spPr bwMode="auto">
          <a:xfrm>
            <a:off x="304800" y="1905000"/>
            <a:ext cx="346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Employer &amp; Worker Information</a:t>
            </a:r>
          </a:p>
        </p:txBody>
      </p:sp>
      <p:sp>
        <p:nvSpPr>
          <p:cNvPr id="13322" name="TextBox 2"/>
          <p:cNvSpPr txBox="1">
            <a:spLocks noChangeArrowheads="1"/>
          </p:cNvSpPr>
          <p:nvPr/>
        </p:nvSpPr>
        <p:spPr bwMode="auto">
          <a:xfrm>
            <a:off x="304800" y="2514600"/>
            <a:ext cx="237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Essential Task Duties</a:t>
            </a:r>
          </a:p>
        </p:txBody>
      </p:sp>
      <p:sp>
        <p:nvSpPr>
          <p:cNvPr id="13323" name="TextBox 5"/>
          <p:cNvSpPr txBox="1">
            <a:spLocks noChangeArrowheads="1"/>
          </p:cNvSpPr>
          <p:nvPr/>
        </p:nvSpPr>
        <p:spPr bwMode="auto">
          <a:xfrm>
            <a:off x="304800" y="4114800"/>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Physical Demands</a:t>
            </a:r>
          </a:p>
        </p:txBody>
      </p:sp>
      <p:sp>
        <p:nvSpPr>
          <p:cNvPr id="13324" name="TextBox 6"/>
          <p:cNvSpPr txBox="1">
            <a:spLocks noChangeArrowheads="1"/>
          </p:cNvSpPr>
          <p:nvPr/>
        </p:nvSpPr>
        <p:spPr bwMode="auto">
          <a:xfrm>
            <a:off x="304800" y="5181600"/>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Attending Healthcare </a:t>
            </a:r>
          </a:p>
          <a:p>
            <a:pPr eaLnBrk="1" hangingPunct="1"/>
            <a:r>
              <a:rPr lang="en-US" altLang="en-US"/>
              <a:t>Provider Approval</a:t>
            </a:r>
          </a:p>
        </p:txBody>
      </p:sp>
    </p:spTree>
    <p:extLst>
      <p:ext uri="{BB962C8B-B14F-4D97-AF65-F5344CB8AC3E}">
        <p14:creationId xmlns:p14="http://schemas.microsoft.com/office/powerpoint/2010/main" val="1004116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p:txBody>
          <a:bodyPr/>
          <a:lstStyle/>
          <a:p>
            <a:r>
              <a:rPr lang="en-US" dirty="0" smtClean="0"/>
              <a:t>How to apply for PWP Reimbursements</a:t>
            </a:r>
            <a:endParaRPr lang="en-US" dirty="0"/>
          </a:p>
        </p:txBody>
      </p:sp>
      <p:sp>
        <p:nvSpPr>
          <p:cNvPr id="4" name="Text Placeholder 3"/>
          <p:cNvSpPr>
            <a:spLocks noGrp="1"/>
          </p:cNvSpPr>
          <p:nvPr>
            <p:ph type="body" sz="quarter" idx="12"/>
          </p:nvPr>
        </p:nvSpPr>
        <p:spPr/>
        <p:txBody>
          <a:bodyPr/>
          <a:lstStyle/>
          <a:p>
            <a:pPr marL="457200" indent="-457200">
              <a:buAutoNum type="arabicPeriod" startAt="5"/>
            </a:pPr>
            <a:r>
              <a:rPr lang="en-US" sz="2400" dirty="0" smtClean="0"/>
              <a:t>Complete Part B of the Preferred Worker Request Form and attach the required documents:</a:t>
            </a:r>
          </a:p>
          <a:p>
            <a:pPr marL="832104" lvl="1" indent="-457200">
              <a:buAutoNum type="arabicPeriod" startAt="5"/>
            </a:pPr>
            <a:endParaRPr lang="en-US" sz="2000" dirty="0" smtClean="0"/>
          </a:p>
          <a:p>
            <a:pPr lvl="1"/>
            <a:r>
              <a:rPr lang="en-US" sz="2000" dirty="0" smtClean="0"/>
              <a:t>Preferred Worker Request Form, signed by the employer</a:t>
            </a:r>
          </a:p>
          <a:p>
            <a:pPr lvl="1"/>
            <a:r>
              <a:rPr lang="en-US" sz="2000" dirty="0" smtClean="0"/>
              <a:t>Job Analysis or the Department’s Employer’s Job Description form for the preferred worker job with the medical provider’s signature that the tasks and duties needed to perform the job are within the medical restrictions of the injured or ill worker. </a:t>
            </a:r>
          </a:p>
          <a:p>
            <a:pPr lvl="1"/>
            <a:r>
              <a:rPr lang="en-US" sz="2000" dirty="0" smtClean="0"/>
              <a:t>Job offer, signed by the worker</a:t>
            </a:r>
          </a:p>
          <a:p>
            <a:pPr lvl="1"/>
            <a:endParaRPr lang="en-US" dirty="0" smtClean="0"/>
          </a:p>
          <a:p>
            <a:pPr lvl="1"/>
            <a:r>
              <a:rPr lang="en-US" dirty="0" smtClean="0">
                <a:hlinkClick r:id="rId3"/>
              </a:rPr>
              <a:t>Part B - Preferred Worker Application Process</a:t>
            </a:r>
            <a:endParaRPr lang="en-US" dirty="0"/>
          </a:p>
        </p:txBody>
      </p:sp>
    </p:spTree>
    <p:extLst>
      <p:ext uri="{BB962C8B-B14F-4D97-AF65-F5344CB8AC3E}">
        <p14:creationId xmlns:p14="http://schemas.microsoft.com/office/powerpoint/2010/main" val="2196070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Preferred Worker Program	</a:t>
            </a:r>
            <a:endParaRPr lang="en-US" dirty="0"/>
          </a:p>
        </p:txBody>
      </p:sp>
      <p:sp>
        <p:nvSpPr>
          <p:cNvPr id="3" name="Text Placeholder 2"/>
          <p:cNvSpPr>
            <a:spLocks noGrp="1"/>
          </p:cNvSpPr>
          <p:nvPr>
            <p:ph type="body" sz="quarter" idx="11"/>
          </p:nvPr>
        </p:nvSpPr>
        <p:spPr/>
        <p:txBody>
          <a:bodyPr/>
          <a:lstStyle/>
          <a:p>
            <a:r>
              <a:rPr lang="en-US" dirty="0" smtClean="0"/>
              <a:t>How to apply for PWP reimbursements</a:t>
            </a:r>
            <a:endParaRPr lang="en-US" dirty="0"/>
          </a:p>
        </p:txBody>
      </p:sp>
      <p:pic>
        <p:nvPicPr>
          <p:cNvPr id="5" name="Picture 4"/>
          <p:cNvPicPr>
            <a:picLocks noChangeAspect="1"/>
          </p:cNvPicPr>
          <p:nvPr/>
        </p:nvPicPr>
        <p:blipFill>
          <a:blip r:embed="rId2"/>
          <a:stretch>
            <a:fillRect/>
          </a:stretch>
        </p:blipFill>
        <p:spPr>
          <a:xfrm>
            <a:off x="838200" y="1429199"/>
            <a:ext cx="6600825" cy="4885875"/>
          </a:xfrm>
          <a:prstGeom prst="rect">
            <a:avLst/>
          </a:prstGeom>
        </p:spPr>
      </p:pic>
      <p:cxnSp>
        <p:nvCxnSpPr>
          <p:cNvPr id="7" name="Straight Arrow Connector 6"/>
          <p:cNvCxnSpPr/>
          <p:nvPr/>
        </p:nvCxnSpPr>
        <p:spPr>
          <a:xfrm flipH="1">
            <a:off x="6781800" y="3453036"/>
            <a:ext cx="1561340" cy="890364"/>
          </a:xfrm>
          <a:prstGeom prst="straightConnector1">
            <a:avLst/>
          </a:prstGeom>
          <a:ln w="127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059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Preferred Worker Program</a:t>
            </a:r>
          </a:p>
          <a:p>
            <a:endParaRPr lang="en-US" dirty="0"/>
          </a:p>
        </p:txBody>
      </p:sp>
      <p:sp>
        <p:nvSpPr>
          <p:cNvPr id="3" name="Text Placeholder 2"/>
          <p:cNvSpPr>
            <a:spLocks noGrp="1"/>
          </p:cNvSpPr>
          <p:nvPr>
            <p:ph type="body" sz="quarter" idx="11"/>
          </p:nvPr>
        </p:nvSpPr>
        <p:spPr>
          <a:xfrm>
            <a:off x="457200" y="1219200"/>
            <a:ext cx="8153400" cy="381000"/>
          </a:xfrm>
        </p:spPr>
        <p:txBody>
          <a:bodyPr/>
          <a:lstStyle/>
          <a:p>
            <a:r>
              <a:rPr lang="en-US" dirty="0" smtClean="0"/>
              <a:t>What documents are required for the PWP Reimbursements?</a:t>
            </a:r>
            <a:endParaRPr lang="en-US" dirty="0"/>
          </a:p>
        </p:txBody>
      </p:sp>
      <p:sp>
        <p:nvSpPr>
          <p:cNvPr id="4" name="Text Placeholder 3"/>
          <p:cNvSpPr>
            <a:spLocks noGrp="1"/>
          </p:cNvSpPr>
          <p:nvPr>
            <p:ph type="body" sz="quarter" idx="12"/>
          </p:nvPr>
        </p:nvSpPr>
        <p:spPr/>
        <p:txBody>
          <a:bodyPr/>
          <a:lstStyle/>
          <a:p>
            <a:r>
              <a:rPr lang="en-US" sz="2400" dirty="0" smtClean="0"/>
              <a:t>A copy of the completed job analysis or L&amp;I’s job description form, approved by the worker’s health care provider, Certified Vocational Professional, and</a:t>
            </a:r>
          </a:p>
          <a:p>
            <a:endParaRPr lang="en-US" sz="2400" dirty="0"/>
          </a:p>
          <a:p>
            <a:r>
              <a:rPr lang="en-US" sz="2400" dirty="0" smtClean="0"/>
              <a:t>The job offer, </a:t>
            </a:r>
            <a:r>
              <a:rPr lang="en-US" sz="2400" dirty="0" smtClean="0">
                <a:solidFill>
                  <a:srgbClr val="C00000"/>
                </a:solidFill>
              </a:rPr>
              <a:t>signed by the worker</a:t>
            </a:r>
            <a:r>
              <a:rPr lang="en-US" sz="2400" dirty="0" smtClean="0"/>
              <a:t>, and</a:t>
            </a:r>
          </a:p>
          <a:p>
            <a:endParaRPr lang="en-US" sz="2400" dirty="0"/>
          </a:p>
          <a:p>
            <a:r>
              <a:rPr lang="en-US" sz="2400" dirty="0" smtClean="0"/>
              <a:t>L&amp;I’s Preferred Worker Request Form, available on L&amp;I’s website, completed and signed by the employer.</a:t>
            </a:r>
          </a:p>
          <a:p>
            <a:pPr marL="0" indent="0">
              <a:buNone/>
            </a:pPr>
            <a:endParaRPr lang="en-US" sz="2400" dirty="0"/>
          </a:p>
        </p:txBody>
      </p:sp>
    </p:spTree>
    <p:extLst>
      <p:ext uri="{BB962C8B-B14F-4D97-AF65-F5344CB8AC3E}">
        <p14:creationId xmlns:p14="http://schemas.microsoft.com/office/powerpoint/2010/main" val="3118923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457200" y="1905000"/>
            <a:ext cx="5334000" cy="4140200"/>
          </a:xfrm>
        </p:spPr>
        <p:txBody>
          <a:bodyPr/>
          <a:lstStyle/>
          <a:p>
            <a:pPr marL="514350" indent="-514350" eaLnBrk="1" hangingPunct="1">
              <a:buFont typeface="Wingdings" pitchFamily="2" charset="2"/>
              <a:buNone/>
              <a:defRPr/>
            </a:pPr>
            <a:endParaRPr lang="en-US" dirty="0" smtClean="0"/>
          </a:p>
          <a:p>
            <a:pPr marL="0" indent="0" eaLnBrk="1" hangingPunct="1">
              <a:defRPr/>
            </a:pPr>
            <a:r>
              <a:rPr lang="en-US" sz="2600" dirty="0" smtClean="0">
                <a:latin typeface="+mn-lt"/>
              </a:rPr>
              <a:t>Visit our website at:  </a:t>
            </a:r>
          </a:p>
          <a:p>
            <a:pPr marL="0" indent="0">
              <a:defRPr/>
            </a:pPr>
            <a:r>
              <a:rPr lang="en-US" sz="2600" dirty="0" smtClean="0">
                <a:latin typeface="+mn-lt"/>
                <a:hlinkClick r:id="rId3"/>
              </a:rPr>
              <a:t>www.Lni.wa.gov/PreferredWorker</a:t>
            </a:r>
            <a:r>
              <a:rPr lang="en-US" sz="2600" dirty="0" smtClean="0">
                <a:latin typeface="+mn-lt"/>
              </a:rPr>
              <a:t> </a:t>
            </a:r>
          </a:p>
          <a:p>
            <a:pPr marL="0" indent="0" eaLnBrk="1" hangingPunct="1">
              <a:defRPr/>
            </a:pPr>
            <a:endParaRPr lang="en-US" sz="2600" dirty="0" smtClean="0">
              <a:latin typeface="+mn-lt"/>
            </a:endParaRPr>
          </a:p>
          <a:p>
            <a:pPr marL="0" indent="0" eaLnBrk="1" hangingPunct="1">
              <a:defRPr/>
            </a:pPr>
            <a:r>
              <a:rPr lang="en-US" sz="2600" dirty="0" smtClean="0">
                <a:latin typeface="+mn-lt"/>
              </a:rPr>
              <a:t>E-mail: </a:t>
            </a:r>
            <a:br>
              <a:rPr lang="en-US" sz="2600" dirty="0" smtClean="0">
                <a:latin typeface="+mn-lt"/>
              </a:rPr>
            </a:br>
            <a:r>
              <a:rPr lang="en-US" sz="2600" dirty="0" smtClean="0">
                <a:latin typeface="+mn-lt"/>
                <a:hlinkClick r:id="rId4"/>
              </a:rPr>
              <a:t>PrefWorkerProg@Lni.wa.gov</a:t>
            </a:r>
            <a:r>
              <a:rPr lang="en-US" sz="2600" dirty="0" smtClean="0">
                <a:latin typeface="+mn-lt"/>
              </a:rPr>
              <a:t> </a:t>
            </a:r>
          </a:p>
          <a:p>
            <a:pPr marL="0" indent="0" eaLnBrk="1" hangingPunct="1">
              <a:defRPr/>
            </a:pPr>
            <a:endParaRPr lang="en-US" sz="2600" dirty="0" smtClean="0">
              <a:latin typeface="+mn-lt"/>
            </a:endParaRPr>
          </a:p>
          <a:p>
            <a:pPr marL="0" indent="0" eaLnBrk="1" hangingPunct="1">
              <a:defRPr/>
            </a:pPr>
            <a:r>
              <a:rPr lang="en-US" sz="2600" dirty="0" smtClean="0">
                <a:latin typeface="+mn-lt"/>
              </a:rPr>
              <a:t>Call the Preferred Worker Unit at: </a:t>
            </a:r>
          </a:p>
          <a:p>
            <a:pPr marL="0" indent="0" eaLnBrk="1" hangingPunct="1">
              <a:defRPr/>
            </a:pPr>
            <a:r>
              <a:rPr lang="en-US" sz="2600" dirty="0" smtClean="0">
                <a:latin typeface="+mn-lt"/>
              </a:rPr>
              <a:t>1-(800) 845-2634  </a:t>
            </a:r>
          </a:p>
          <a:p>
            <a:pPr marL="514350" indent="-514350" eaLnBrk="1" hangingPunct="1">
              <a:buFont typeface="Wingdings" pitchFamily="2" charset="2"/>
              <a:buNone/>
              <a:defRPr/>
            </a:pPr>
            <a:endParaRPr lang="en-US" dirty="0" smtClean="0"/>
          </a:p>
          <a:p>
            <a:pPr marL="514350" indent="-514350" eaLnBrk="1" hangingPunct="1">
              <a:buFont typeface="Wingdings" pitchFamily="2" charset="2"/>
              <a:buNone/>
              <a:defRPr/>
            </a:pPr>
            <a:endParaRPr lang="en-US" dirty="0" smtClean="0"/>
          </a:p>
          <a:p>
            <a:pPr marL="514350" indent="-514350" eaLnBrk="1" hangingPunct="1">
              <a:defRPr/>
            </a:pPr>
            <a:endParaRPr lang="en-US" dirty="0" smtClean="0"/>
          </a:p>
          <a:p>
            <a:pPr marL="514350" indent="-514350" eaLnBrk="1" hangingPunct="1">
              <a:defRPr/>
            </a:pPr>
            <a:endParaRPr lang="en-US" dirty="0" smtClean="0"/>
          </a:p>
          <a:p>
            <a:pPr eaLnBrk="1" hangingPunct="1">
              <a:buFont typeface="Wingdings" pitchFamily="2" charset="2"/>
              <a:buNone/>
              <a:defRPr/>
            </a:pPr>
            <a:endParaRPr lang="en-US" dirty="0"/>
          </a:p>
        </p:txBody>
      </p:sp>
      <p:pic>
        <p:nvPicPr>
          <p:cNvPr id="49156" name="Picture 3" descr="initial-consultation-lgb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2673" y="3810000"/>
            <a:ext cx="315100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244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Return to Work Partnerships Outreach Staff </a:t>
            </a:r>
            <a:endParaRPr lang="en-US" dirty="0"/>
          </a:p>
        </p:txBody>
      </p:sp>
      <p:sp>
        <p:nvSpPr>
          <p:cNvPr id="3" name="Text Placeholder 2"/>
          <p:cNvSpPr>
            <a:spLocks noGrp="1"/>
          </p:cNvSpPr>
          <p:nvPr>
            <p:ph type="body" sz="quarter" idx="11"/>
          </p:nvPr>
        </p:nvSpPr>
        <p:spPr/>
        <p:txBody>
          <a:bodyPr/>
          <a:lstStyle/>
          <a:p>
            <a:r>
              <a:rPr lang="en-US" dirty="0" smtClean="0"/>
              <a:t>Call or E-mail: </a:t>
            </a:r>
            <a:endParaRPr lang="en-US" dirty="0"/>
          </a:p>
        </p:txBody>
      </p:sp>
      <p:sp>
        <p:nvSpPr>
          <p:cNvPr id="4" name="Text Placeholder 3"/>
          <p:cNvSpPr>
            <a:spLocks noGrp="1"/>
          </p:cNvSpPr>
          <p:nvPr>
            <p:ph type="body" sz="quarter" idx="12"/>
          </p:nvPr>
        </p:nvSpPr>
        <p:spPr/>
        <p:txBody>
          <a:bodyPr/>
          <a:lstStyle/>
          <a:p>
            <a:pPr marL="0" indent="0">
              <a:buNone/>
            </a:pPr>
            <a:r>
              <a:rPr lang="en-US" dirty="0" smtClean="0"/>
              <a:t>Amanda Fisher</a:t>
            </a:r>
          </a:p>
          <a:p>
            <a:pPr marL="0" indent="0">
              <a:buNone/>
            </a:pPr>
            <a:r>
              <a:rPr lang="en-US" dirty="0" smtClean="0"/>
              <a:t>	Return to Work Partnerships Operations Manager</a:t>
            </a:r>
          </a:p>
          <a:p>
            <a:pPr marL="0" indent="0">
              <a:buNone/>
            </a:pPr>
            <a:r>
              <a:rPr lang="en-US" dirty="0"/>
              <a:t>	</a:t>
            </a:r>
            <a:r>
              <a:rPr lang="en-US" dirty="0" smtClean="0">
                <a:hlinkClick r:id="rId2"/>
              </a:rPr>
              <a:t>fiam235@lni.wa.gov</a:t>
            </a:r>
            <a:r>
              <a:rPr lang="en-US" dirty="0" smtClean="0"/>
              <a:t>   360.902.6153</a:t>
            </a:r>
          </a:p>
          <a:p>
            <a:pPr marL="0" indent="0">
              <a:buNone/>
            </a:pPr>
            <a:r>
              <a:rPr lang="en-US" dirty="0" smtClean="0"/>
              <a:t>Christopher Ver Eecke, M.Ed, CRC, CCM, CDMS  </a:t>
            </a:r>
          </a:p>
          <a:p>
            <a:pPr marL="0" indent="0">
              <a:buNone/>
            </a:pPr>
            <a:r>
              <a:rPr lang="en-US" dirty="0"/>
              <a:t>	</a:t>
            </a:r>
            <a:r>
              <a:rPr lang="en-US" dirty="0" smtClean="0">
                <a:hlinkClick r:id="rId3"/>
              </a:rPr>
              <a:t>verc235@lni.wa.gov</a:t>
            </a:r>
            <a:r>
              <a:rPr lang="en-US" dirty="0" smtClean="0"/>
              <a:t>   360.902.4419</a:t>
            </a:r>
          </a:p>
          <a:p>
            <a:pPr marL="0" indent="0">
              <a:buNone/>
            </a:pPr>
            <a:r>
              <a:rPr lang="en-US" dirty="0" smtClean="0"/>
              <a:t>Joyce Allen</a:t>
            </a:r>
          </a:p>
          <a:p>
            <a:pPr marL="0" indent="0">
              <a:buNone/>
            </a:pPr>
            <a:r>
              <a:rPr lang="en-US" dirty="0"/>
              <a:t>	</a:t>
            </a:r>
            <a:r>
              <a:rPr lang="en-US" dirty="0" smtClean="0">
                <a:hlinkClick r:id="rId4"/>
              </a:rPr>
              <a:t>alls235@lni.wa.gov</a:t>
            </a:r>
            <a:r>
              <a:rPr lang="en-US" dirty="0" smtClean="0"/>
              <a:t>   360.902.4978</a:t>
            </a:r>
          </a:p>
          <a:p>
            <a:pPr marL="0" indent="0">
              <a:buNone/>
            </a:pPr>
            <a:r>
              <a:rPr lang="en-US" dirty="0" smtClean="0"/>
              <a:t>Tuyen Manikhoth</a:t>
            </a:r>
          </a:p>
          <a:p>
            <a:pPr marL="0" indent="0">
              <a:buNone/>
            </a:pPr>
            <a:r>
              <a:rPr lang="en-US" dirty="0"/>
              <a:t>	</a:t>
            </a:r>
            <a:r>
              <a:rPr lang="en-US" dirty="0" smtClean="0">
                <a:hlinkClick r:id="rId5"/>
              </a:rPr>
              <a:t>phat235@lni.wa.gov</a:t>
            </a:r>
            <a:r>
              <a:rPr lang="en-US" dirty="0" smtClean="0"/>
              <a:t>   360.902.5875</a:t>
            </a:r>
          </a:p>
          <a:p>
            <a:pPr marL="0" indent="0">
              <a:buNone/>
            </a:pPr>
            <a:r>
              <a:rPr lang="en-US" dirty="0" smtClean="0"/>
              <a:t>Robbie Rotz</a:t>
            </a:r>
          </a:p>
          <a:p>
            <a:pPr marL="0" indent="0">
              <a:buNone/>
            </a:pPr>
            <a:r>
              <a:rPr lang="en-US" dirty="0"/>
              <a:t>	</a:t>
            </a:r>
            <a:r>
              <a:rPr lang="en-US" dirty="0" smtClean="0">
                <a:hlinkClick r:id="rId6"/>
              </a:rPr>
              <a:t>rotz235@lni.wa.gov</a:t>
            </a:r>
            <a:r>
              <a:rPr lang="en-US" dirty="0" smtClean="0"/>
              <a:t>  360.647.7319</a:t>
            </a:r>
          </a:p>
          <a:p>
            <a:endParaRPr lang="en-US" dirty="0"/>
          </a:p>
        </p:txBody>
      </p:sp>
    </p:spTree>
    <p:extLst>
      <p:ext uri="{BB962C8B-B14F-4D97-AF65-F5344CB8AC3E}">
        <p14:creationId xmlns:p14="http://schemas.microsoft.com/office/powerpoint/2010/main" val="1947951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33400" y="2667000"/>
            <a:ext cx="8077200" cy="3124200"/>
          </a:xfrm>
        </p:spPr>
        <p:txBody>
          <a:bodyPr/>
          <a:lstStyle/>
          <a:p>
            <a:pPr>
              <a:buNone/>
              <a:defRPr/>
            </a:pPr>
            <a:r>
              <a:rPr lang="en-US" altLang="en-US" dirty="0">
                <a:latin typeface="Arial" charset="0"/>
                <a:cs typeface="Arial" charset="0"/>
              </a:rPr>
              <a:t>	 </a:t>
            </a:r>
            <a:r>
              <a:rPr lang="en-US" altLang="en-US" dirty="0">
                <a:cs typeface="Arial" charset="0"/>
              </a:rPr>
              <a:t>A legislatively mandated (EHB 2123) program </a:t>
            </a:r>
            <a:br>
              <a:rPr lang="en-US" altLang="en-US" dirty="0">
                <a:cs typeface="Arial" charset="0"/>
              </a:rPr>
            </a:br>
            <a:r>
              <a:rPr lang="en-US" altLang="en-US" dirty="0">
                <a:cs typeface="Arial" charset="0"/>
              </a:rPr>
              <a:t>providing financial incentives for </a:t>
            </a:r>
            <a:r>
              <a:rPr lang="en-US" altLang="en-US" b="1" i="1" dirty="0">
                <a:cs typeface="Arial" charset="0"/>
              </a:rPr>
              <a:t>State Fund Employers</a:t>
            </a:r>
            <a:r>
              <a:rPr lang="en-US" altLang="en-US" dirty="0">
                <a:cs typeface="Arial" charset="0"/>
              </a:rPr>
              <a:t> providing light duty or transitional work to employees recovering from on-the-job injuries. </a:t>
            </a:r>
            <a:endParaRPr lang="en-US" altLang="en-US" dirty="0" smtClean="0">
              <a:cs typeface="Arial" charset="0"/>
            </a:endParaRPr>
          </a:p>
          <a:p>
            <a:pPr>
              <a:buNone/>
              <a:defRPr/>
            </a:pPr>
            <a:endParaRPr lang="en-US" altLang="en-US" dirty="0">
              <a:latin typeface="Arial" charset="0"/>
              <a:cs typeface="Arial" charset="0"/>
            </a:endParaRPr>
          </a:p>
          <a:p>
            <a:pPr>
              <a:buNone/>
              <a:defRPr/>
            </a:pPr>
            <a:r>
              <a:rPr lang="en-US" altLang="en-US" dirty="0">
                <a:latin typeface="Arial" charset="0"/>
                <a:cs typeface="Arial" charset="0"/>
              </a:rPr>
              <a:t>	</a:t>
            </a:r>
          </a:p>
          <a:p>
            <a:pPr>
              <a:buFont typeface="Wingdings" pitchFamily="2" charset="2"/>
              <a:buNone/>
              <a:defRPr/>
            </a:pPr>
            <a:r>
              <a:rPr lang="en-US" altLang="en-US" dirty="0">
                <a:latin typeface="Arial" charset="0"/>
                <a:cs typeface="Arial" charset="0"/>
              </a:rPr>
              <a:t>	</a:t>
            </a:r>
            <a:r>
              <a:rPr lang="en-US" altLang="en-US" sz="1200" dirty="0">
                <a:latin typeface="Arial" charset="0"/>
                <a:cs typeface="Arial" charset="0"/>
              </a:rPr>
              <a:t>RCW: 51.32.090    </a:t>
            </a:r>
          </a:p>
          <a:p>
            <a:pPr>
              <a:buFont typeface="Wingdings" pitchFamily="2" charset="2"/>
              <a:buNone/>
              <a:defRPr/>
            </a:pPr>
            <a:r>
              <a:rPr lang="en-US" altLang="en-US" sz="1200" dirty="0">
                <a:latin typeface="Arial" charset="0"/>
                <a:cs typeface="Arial" charset="0"/>
              </a:rPr>
              <a:t>	WAC: 296-16A</a:t>
            </a:r>
          </a:p>
          <a:p>
            <a:pPr>
              <a:defRPr/>
            </a:pPr>
            <a:endParaRPr lang="en-US" dirty="0"/>
          </a:p>
        </p:txBody>
      </p:sp>
      <p:sp>
        <p:nvSpPr>
          <p:cNvPr id="8" name="Text Placeholder 3"/>
          <p:cNvSpPr txBox="1">
            <a:spLocks/>
          </p:cNvSpPr>
          <p:nvPr/>
        </p:nvSpPr>
        <p:spPr bwMode="auto">
          <a:xfrm>
            <a:off x="228600" y="381000"/>
            <a:ext cx="8077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Tx/>
              <a:buNone/>
              <a:defRPr sz="2000" kern="1200">
                <a:solidFill>
                  <a:srgbClr val="4F5E64"/>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en-US" sz="3000" b="1" dirty="0" smtClean="0">
                <a:solidFill>
                  <a:srgbClr val="093678"/>
                </a:solidFill>
                <a:cs typeface="Arial" charset="0"/>
              </a:rPr>
              <a:t>What is the </a:t>
            </a:r>
          </a:p>
          <a:p>
            <a:pPr algn="ctr"/>
            <a:r>
              <a:rPr lang="en-US" altLang="en-US" sz="3000" b="1" dirty="0" smtClean="0">
                <a:solidFill>
                  <a:srgbClr val="093678"/>
                </a:solidFill>
                <a:cs typeface="Arial" charset="0"/>
              </a:rPr>
              <a:t>Stay at Work Program?</a:t>
            </a:r>
          </a:p>
        </p:txBody>
      </p:sp>
    </p:spTree>
    <p:extLst>
      <p:ext uri="{BB962C8B-B14F-4D97-AF65-F5344CB8AC3E}">
        <p14:creationId xmlns:p14="http://schemas.microsoft.com/office/powerpoint/2010/main" val="105773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t>Stay at Work Program	</a:t>
            </a:r>
            <a:endParaRPr lang="en-US" dirty="0"/>
          </a:p>
        </p:txBody>
      </p:sp>
      <p:sp>
        <p:nvSpPr>
          <p:cNvPr id="3" name="Text Placeholder 2"/>
          <p:cNvSpPr>
            <a:spLocks noGrp="1"/>
          </p:cNvSpPr>
          <p:nvPr>
            <p:ph type="body" sz="quarter" idx="11"/>
          </p:nvPr>
        </p:nvSpPr>
        <p:spPr/>
        <p:txBody>
          <a:bodyPr/>
          <a:lstStyle/>
          <a:p>
            <a:pPr>
              <a:defRPr/>
            </a:pPr>
            <a:r>
              <a:rPr lang="en-US" dirty="0" smtClean="0"/>
              <a:t>Reimbursements – Per Claim</a:t>
            </a:r>
            <a:endParaRPr lang="en-US" dirty="0"/>
          </a:p>
        </p:txBody>
      </p:sp>
      <p:sp>
        <p:nvSpPr>
          <p:cNvPr id="4" name="Text Placeholder 3"/>
          <p:cNvSpPr>
            <a:spLocks noGrp="1"/>
          </p:cNvSpPr>
          <p:nvPr>
            <p:ph type="body" sz="quarter" idx="12"/>
          </p:nvPr>
        </p:nvSpPr>
        <p:spPr/>
        <p:txBody>
          <a:bodyPr/>
          <a:lstStyle/>
          <a:p>
            <a:pPr marL="514350" indent="-514350" eaLnBrk="1" hangingPunct="1">
              <a:buFont typeface="Arial" pitchFamily="34" charset="0"/>
              <a:buChar char="•"/>
              <a:defRPr/>
            </a:pPr>
            <a:r>
              <a:rPr lang="en-US" sz="2800" dirty="0"/>
              <a:t>Wages</a:t>
            </a:r>
          </a:p>
          <a:p>
            <a:pPr marL="514350" indent="-514350" eaLnBrk="1" hangingPunct="1">
              <a:buFont typeface="Arial" pitchFamily="34" charset="0"/>
              <a:buChar char="•"/>
              <a:defRPr/>
            </a:pPr>
            <a:r>
              <a:rPr lang="en-US" sz="2800" dirty="0"/>
              <a:t>Training</a:t>
            </a:r>
          </a:p>
          <a:p>
            <a:pPr marL="514350" indent="-514350" eaLnBrk="1" hangingPunct="1">
              <a:buFont typeface="Arial" pitchFamily="34" charset="0"/>
              <a:buChar char="•"/>
              <a:defRPr/>
            </a:pPr>
            <a:r>
              <a:rPr lang="en-US" sz="2800" dirty="0"/>
              <a:t>Tools/Equipment</a:t>
            </a:r>
          </a:p>
          <a:p>
            <a:pPr marL="514350" indent="-514350" eaLnBrk="1" hangingPunct="1">
              <a:buFont typeface="Arial" pitchFamily="34" charset="0"/>
              <a:buChar char="•"/>
              <a:defRPr/>
            </a:pPr>
            <a:r>
              <a:rPr lang="en-US" sz="2800" dirty="0"/>
              <a:t>Clothing</a:t>
            </a:r>
          </a:p>
        </p:txBody>
      </p:sp>
      <p:pic>
        <p:nvPicPr>
          <p:cNvPr id="5" name="Picture 3" descr="C:\Users\cami235\AppData\Local\Microsoft\Windows\Temporary Internet Files\Content.IE5\BZL43M81\MC9004384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124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06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t>Stay at Work Program</a:t>
            </a:r>
            <a:endParaRPr lang="en-US" dirty="0"/>
          </a:p>
        </p:txBody>
      </p:sp>
      <p:sp>
        <p:nvSpPr>
          <p:cNvPr id="3" name="Text Placeholder 2"/>
          <p:cNvSpPr>
            <a:spLocks noGrp="1"/>
          </p:cNvSpPr>
          <p:nvPr>
            <p:ph type="body" sz="quarter" idx="11"/>
          </p:nvPr>
        </p:nvSpPr>
        <p:spPr/>
        <p:txBody>
          <a:bodyPr/>
          <a:lstStyle/>
          <a:p>
            <a:pPr>
              <a:defRPr/>
            </a:pPr>
            <a:r>
              <a:rPr lang="en-US" dirty="0" smtClean="0"/>
              <a:t>Wage Reimbursement</a:t>
            </a:r>
            <a:endParaRPr lang="en-US" dirty="0"/>
          </a:p>
        </p:txBody>
      </p:sp>
      <p:sp>
        <p:nvSpPr>
          <p:cNvPr id="4" name="Text Placeholder 3"/>
          <p:cNvSpPr>
            <a:spLocks noGrp="1"/>
          </p:cNvSpPr>
          <p:nvPr>
            <p:ph type="body" sz="quarter" idx="12"/>
          </p:nvPr>
        </p:nvSpPr>
        <p:spPr>
          <a:xfrm>
            <a:off x="457200" y="1905000"/>
            <a:ext cx="8077200" cy="4419600"/>
          </a:xfrm>
        </p:spPr>
        <p:txBody>
          <a:bodyPr/>
          <a:lstStyle/>
          <a:p>
            <a:pPr>
              <a:spcBef>
                <a:spcPts val="563"/>
              </a:spcBef>
              <a:tabLst>
                <a:tab pos="723900" algn="l"/>
                <a:tab pos="1447800" algn="l"/>
                <a:tab pos="2171700" algn="l"/>
                <a:tab pos="2895600" algn="l"/>
                <a:tab pos="3619500" algn="l"/>
                <a:tab pos="4343400" algn="l"/>
                <a:tab pos="5067300" algn="l"/>
                <a:tab pos="5791200" algn="l"/>
                <a:tab pos="6515100" algn="l"/>
                <a:tab pos="7239000" algn="l"/>
              </a:tabLst>
              <a:defRPr/>
            </a:pPr>
            <a:r>
              <a:rPr lang="en-US" altLang="en-US" sz="1600" dirty="0">
                <a:solidFill>
                  <a:srgbClr val="000000"/>
                </a:solidFill>
                <a:latin typeface="Arial" charset="0"/>
                <a:cs typeface="Arial" charset="0"/>
              </a:rPr>
              <a:t>Pays   </a:t>
            </a:r>
            <a:r>
              <a:rPr lang="en-US" altLang="en-US" sz="1600" dirty="0">
                <a:solidFill>
                  <a:srgbClr val="000000"/>
                </a:solidFill>
                <a:latin typeface="Times New Roman" pitchFamily="18" charset="0"/>
                <a:cs typeface="Times New Roman" pitchFamily="18" charset="0"/>
              </a:rPr>
              <a:t>	</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a:solidFill>
                  <a:srgbClr val="000000"/>
                </a:solidFill>
                <a:latin typeface="Arial" charset="0"/>
                <a:cs typeface="Arial" charset="0"/>
              </a:rPr>
              <a:t>50% of base wage </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a:solidFill>
                  <a:srgbClr val="000000"/>
                </a:solidFill>
                <a:latin typeface="Arial" charset="0"/>
                <a:cs typeface="Arial" charset="0"/>
              </a:rPr>
              <a:t>Excluding tips, commissions, bonuses, board, housing, fuel, health care, dental care,  vision care, per diem, reimbursement for work-related expenses or any other payments</a:t>
            </a:r>
            <a:r>
              <a:rPr lang="en-US" altLang="en-US" dirty="0" smtClean="0">
                <a:solidFill>
                  <a:srgbClr val="000000"/>
                </a:solidFill>
                <a:latin typeface="Arial" charset="0"/>
                <a:cs typeface="Arial" charset="0"/>
              </a:rPr>
              <a:t>.</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smtClean="0">
                <a:solidFill>
                  <a:srgbClr val="000000"/>
                </a:solidFill>
                <a:latin typeface="Arial" charset="0"/>
                <a:cs typeface="Arial" charset="0"/>
              </a:rPr>
              <a:t>Includes shift differential and overtime.</a:t>
            </a:r>
            <a:endParaRPr lang="en-US" altLang="en-US" dirty="0">
              <a:solidFill>
                <a:srgbClr val="000000"/>
              </a:solidFill>
              <a:latin typeface="Arial" charset="0"/>
              <a:cs typeface="Arial" charset="0"/>
            </a:endParaRPr>
          </a:p>
          <a:p>
            <a:pPr>
              <a:spcBef>
                <a:spcPts val="563"/>
              </a:spcBef>
              <a:tabLst>
                <a:tab pos="723900" algn="l"/>
                <a:tab pos="1447800" algn="l"/>
                <a:tab pos="2171700" algn="l"/>
                <a:tab pos="2895600" algn="l"/>
                <a:tab pos="3619500" algn="l"/>
                <a:tab pos="4343400" algn="l"/>
                <a:tab pos="5067300" algn="l"/>
                <a:tab pos="5791200" algn="l"/>
                <a:tab pos="6515100" algn="l"/>
                <a:tab pos="7239000" algn="l"/>
              </a:tabLst>
              <a:defRPr/>
            </a:pPr>
            <a:r>
              <a:rPr lang="en-US" altLang="en-US" sz="1600" dirty="0">
                <a:solidFill>
                  <a:srgbClr val="000000"/>
                </a:solidFill>
                <a:latin typeface="Arial" charset="0"/>
                <a:cs typeface="Arial" charset="0"/>
              </a:rPr>
              <a:t>For </a:t>
            </a:r>
            <a:r>
              <a:rPr lang="en-US" altLang="en-US" sz="1600" dirty="0">
                <a:solidFill>
                  <a:srgbClr val="000000"/>
                </a:solidFill>
                <a:latin typeface="Times New Roman" pitchFamily="18" charset="0"/>
                <a:cs typeface="Times New Roman" pitchFamily="18" charset="0"/>
              </a:rPr>
              <a:t>	</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a:solidFill>
                  <a:srgbClr val="000000"/>
                </a:solidFill>
                <a:latin typeface="Arial" charset="0"/>
                <a:cs typeface="Arial" charset="0"/>
              </a:rPr>
              <a:t>Up to </a:t>
            </a:r>
            <a:r>
              <a:rPr lang="en-US" altLang="en-US" i="1" dirty="0">
                <a:solidFill>
                  <a:srgbClr val="000000"/>
                </a:solidFill>
                <a:latin typeface="Arial" charset="0"/>
                <a:cs typeface="Arial" charset="0"/>
              </a:rPr>
              <a:t>66 days actually worked (not necessarily consecutive) </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a:solidFill>
                  <a:srgbClr val="000000"/>
                </a:solidFill>
                <a:latin typeface="Arial" charset="0"/>
                <a:cs typeface="Arial" charset="0"/>
              </a:rPr>
              <a:t> Up to $10,000 </a:t>
            </a:r>
            <a:r>
              <a:rPr lang="en-US" altLang="en-US" dirty="0" smtClean="0">
                <a:solidFill>
                  <a:srgbClr val="000000"/>
                </a:solidFill>
                <a:latin typeface="Arial" charset="0"/>
                <a:cs typeface="Arial" charset="0"/>
              </a:rPr>
              <a:t>(</a:t>
            </a:r>
            <a:r>
              <a:rPr lang="en-US" altLang="en-US" dirty="0">
                <a:solidFill>
                  <a:srgbClr val="000000"/>
                </a:solidFill>
                <a:latin typeface="Arial" charset="0"/>
                <a:cs typeface="Arial" charset="0"/>
              </a:rPr>
              <a:t>whichever comes first.)	</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a:solidFill>
                  <a:srgbClr val="000000"/>
                </a:solidFill>
                <a:latin typeface="Arial" charset="0"/>
                <a:cs typeface="Arial" charset="0"/>
              </a:rPr>
              <a:t>24-month period per claim</a:t>
            </a:r>
          </a:p>
          <a:p>
            <a:pPr>
              <a:spcBef>
                <a:spcPts val="563"/>
              </a:spcBef>
              <a:tabLst>
                <a:tab pos="723900" algn="l"/>
                <a:tab pos="1447800" algn="l"/>
                <a:tab pos="2171700" algn="l"/>
                <a:tab pos="2895600" algn="l"/>
                <a:tab pos="3619500" algn="l"/>
                <a:tab pos="4343400" algn="l"/>
                <a:tab pos="5067300" algn="l"/>
                <a:tab pos="5791200" algn="l"/>
                <a:tab pos="6515100" algn="l"/>
                <a:tab pos="7239000" algn="l"/>
              </a:tabLst>
              <a:defRPr/>
            </a:pPr>
            <a:r>
              <a:rPr lang="en-US" altLang="en-US" sz="1600" dirty="0">
                <a:solidFill>
                  <a:srgbClr val="000000"/>
                </a:solidFill>
                <a:latin typeface="Arial" charset="0"/>
                <a:cs typeface="Arial" charset="0"/>
              </a:rPr>
              <a:t>And</a:t>
            </a:r>
            <a:r>
              <a:rPr lang="en-US" altLang="en-US" sz="1600" dirty="0">
                <a:solidFill>
                  <a:srgbClr val="000000"/>
                </a:solidFill>
                <a:latin typeface="Times New Roman" pitchFamily="18" charset="0"/>
                <a:cs typeface="Times New Roman" pitchFamily="18" charset="0"/>
              </a:rPr>
              <a:t>	</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a:solidFill>
                  <a:srgbClr val="000000"/>
                </a:solidFill>
                <a:latin typeface="Arial" charset="0"/>
                <a:cs typeface="Arial" charset="0"/>
              </a:rPr>
              <a:t>Employer has 1 year to apply from first day of light duty or transitional </a:t>
            </a:r>
            <a:r>
              <a:rPr lang="en-US" altLang="en-US" dirty="0" smtClean="0">
                <a:solidFill>
                  <a:srgbClr val="000000"/>
                </a:solidFill>
                <a:latin typeface="Arial" charset="0"/>
                <a:cs typeface="Arial" charset="0"/>
              </a:rPr>
              <a:t>work.</a:t>
            </a:r>
          </a:p>
          <a:p>
            <a:pPr lvl="1">
              <a:spcBef>
                <a:spcPts val="563"/>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altLang="en-US" dirty="0" smtClean="0">
                <a:solidFill>
                  <a:srgbClr val="000000"/>
                </a:solidFill>
                <a:latin typeface="Arial" charset="0"/>
                <a:cs typeface="Arial" charset="0"/>
              </a:rPr>
              <a:t>Reimbursements are per claim.</a:t>
            </a:r>
            <a:endParaRPr lang="en-US" altLang="en-US" dirty="0">
              <a:solidFill>
                <a:srgbClr val="000000"/>
              </a:solidFill>
              <a:latin typeface="Arial" charset="0"/>
              <a:cs typeface="Arial" charset="0"/>
            </a:endParaRPr>
          </a:p>
          <a:p>
            <a:pPr>
              <a:defRPr/>
            </a:pPr>
            <a:endParaRPr lang="en-US" dirty="0"/>
          </a:p>
        </p:txBody>
      </p:sp>
    </p:spTree>
    <p:extLst>
      <p:ext uri="{BB962C8B-B14F-4D97-AF65-F5344CB8AC3E}">
        <p14:creationId xmlns:p14="http://schemas.microsoft.com/office/powerpoint/2010/main" val="1382552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t>Stay at Work Program</a:t>
            </a:r>
            <a:endParaRPr lang="en-US" dirty="0"/>
          </a:p>
        </p:txBody>
      </p:sp>
      <p:sp>
        <p:nvSpPr>
          <p:cNvPr id="3" name="Text Placeholder 2"/>
          <p:cNvSpPr>
            <a:spLocks noGrp="1"/>
          </p:cNvSpPr>
          <p:nvPr>
            <p:ph type="body" sz="quarter" idx="11"/>
          </p:nvPr>
        </p:nvSpPr>
        <p:spPr/>
        <p:txBody>
          <a:bodyPr/>
          <a:lstStyle/>
          <a:p>
            <a:pPr>
              <a:defRPr/>
            </a:pPr>
            <a:r>
              <a:rPr lang="en-US" dirty="0" smtClean="0"/>
              <a:t>Training Reimbursement - $1,000</a:t>
            </a:r>
            <a:endParaRPr lang="en-US" dirty="0"/>
          </a:p>
        </p:txBody>
      </p:sp>
      <p:sp>
        <p:nvSpPr>
          <p:cNvPr id="4" name="Text Placeholder 3"/>
          <p:cNvSpPr>
            <a:spLocks noGrp="1"/>
          </p:cNvSpPr>
          <p:nvPr>
            <p:ph type="body" sz="quarter" idx="12"/>
          </p:nvPr>
        </p:nvSpPr>
        <p:spPr/>
        <p:txBody>
          <a:bodyPr/>
          <a:lstStyle/>
          <a:p>
            <a:pPr indent="-341313">
              <a:spcBef>
                <a:spcPts val="563"/>
              </a:spcBef>
              <a:buClr>
                <a:srgbClr val="005595"/>
              </a:buClr>
              <a:buSzPct val="45000"/>
              <a:tabLst>
                <a:tab pos="723900" algn="l"/>
                <a:tab pos="1447800" algn="l"/>
                <a:tab pos="2171700" algn="l"/>
                <a:tab pos="2895600" algn="l"/>
                <a:tab pos="3619500" algn="l"/>
                <a:tab pos="4343400" algn="l"/>
              </a:tabLst>
              <a:defRPr/>
            </a:pPr>
            <a:r>
              <a:rPr lang="en-US" altLang="en-US" b="1" dirty="0">
                <a:solidFill>
                  <a:srgbClr val="000000"/>
                </a:solidFill>
                <a:latin typeface="Arial" charset="0"/>
                <a:cs typeface="Arial" charset="0"/>
              </a:rPr>
              <a:t>For training necessary for the light duty or transitional work</a:t>
            </a:r>
          </a:p>
          <a:p>
            <a:pPr lvl="1" indent="-284163">
              <a:spcBef>
                <a:spcPts val="488"/>
              </a:spcBef>
              <a:buClr>
                <a:srgbClr val="005595"/>
              </a:buClr>
              <a:buSzPct val="45000"/>
              <a:buFont typeface="Arial" charset="0"/>
              <a:buChar char="•"/>
              <a:tabLst>
                <a:tab pos="723900" algn="l"/>
                <a:tab pos="1447800" algn="l"/>
                <a:tab pos="2171700" algn="l"/>
                <a:tab pos="2895600" algn="l"/>
                <a:tab pos="3619500" algn="l"/>
                <a:tab pos="4343400" algn="l"/>
              </a:tabLst>
              <a:defRPr/>
            </a:pPr>
            <a:r>
              <a:rPr lang="en-US" altLang="en-US" dirty="0">
                <a:solidFill>
                  <a:srgbClr val="000000"/>
                </a:solidFill>
                <a:latin typeface="Times New Roman" pitchFamily="18" charset="0"/>
                <a:cs typeface="Times New Roman" pitchFamily="18" charset="0"/>
              </a:rPr>
              <a:t> </a:t>
            </a:r>
            <a:r>
              <a:rPr lang="en-US" altLang="en-US" sz="2400" dirty="0">
                <a:solidFill>
                  <a:srgbClr val="000000"/>
                </a:solidFill>
                <a:latin typeface="Arial" charset="0"/>
                <a:cs typeface="Arial" charset="0"/>
              </a:rPr>
              <a:t>Tuition</a:t>
            </a:r>
          </a:p>
          <a:p>
            <a:pPr lvl="1" indent="-284163">
              <a:spcBef>
                <a:spcPts val="488"/>
              </a:spcBef>
              <a:buClr>
                <a:srgbClr val="005595"/>
              </a:buClr>
              <a:buSzPct val="45000"/>
              <a:buFont typeface="Arial" charset="0"/>
              <a:buChar char="•"/>
              <a:tabLst>
                <a:tab pos="723900" algn="l"/>
                <a:tab pos="1447800" algn="l"/>
                <a:tab pos="2171700" algn="l"/>
                <a:tab pos="2895600" algn="l"/>
                <a:tab pos="3619500" algn="l"/>
                <a:tab pos="4343400" algn="l"/>
              </a:tabLst>
              <a:defRPr/>
            </a:pPr>
            <a:r>
              <a:rPr lang="en-US" altLang="en-US" sz="2400" dirty="0">
                <a:solidFill>
                  <a:srgbClr val="000000"/>
                </a:solidFill>
                <a:latin typeface="Arial" charset="0"/>
                <a:cs typeface="Arial" charset="0"/>
              </a:rPr>
              <a:t> Books</a:t>
            </a:r>
          </a:p>
          <a:p>
            <a:pPr lvl="1" indent="-284163">
              <a:spcBef>
                <a:spcPts val="488"/>
              </a:spcBef>
              <a:buClr>
                <a:srgbClr val="005595"/>
              </a:buClr>
              <a:buSzPct val="45000"/>
              <a:buFont typeface="Arial" charset="0"/>
              <a:buChar char="•"/>
              <a:tabLst>
                <a:tab pos="723900" algn="l"/>
                <a:tab pos="1447800" algn="l"/>
                <a:tab pos="2171700" algn="l"/>
                <a:tab pos="2895600" algn="l"/>
                <a:tab pos="3619500" algn="l"/>
                <a:tab pos="4343400" algn="l"/>
              </a:tabLst>
              <a:defRPr/>
            </a:pPr>
            <a:r>
              <a:rPr lang="en-US" altLang="en-US" sz="2400" dirty="0">
                <a:solidFill>
                  <a:srgbClr val="000000"/>
                </a:solidFill>
                <a:latin typeface="Arial" charset="0"/>
                <a:cs typeface="Arial" charset="0"/>
              </a:rPr>
              <a:t> Fees</a:t>
            </a:r>
          </a:p>
          <a:p>
            <a:pPr lvl="1" indent="-284163">
              <a:spcBef>
                <a:spcPts val="488"/>
              </a:spcBef>
              <a:buClr>
                <a:srgbClr val="005595"/>
              </a:buClr>
              <a:buSzPct val="45000"/>
              <a:buFont typeface="Arial" charset="0"/>
              <a:buChar char="•"/>
              <a:tabLst>
                <a:tab pos="723900" algn="l"/>
                <a:tab pos="1447800" algn="l"/>
                <a:tab pos="2171700" algn="l"/>
                <a:tab pos="2895600" algn="l"/>
                <a:tab pos="3619500" algn="l"/>
                <a:tab pos="4343400" algn="l"/>
              </a:tabLst>
              <a:defRPr/>
            </a:pPr>
            <a:r>
              <a:rPr lang="en-US" altLang="en-US" sz="2400" dirty="0">
                <a:solidFill>
                  <a:srgbClr val="000000"/>
                </a:solidFill>
                <a:latin typeface="Arial" charset="0"/>
                <a:cs typeface="Arial" charset="0"/>
              </a:rPr>
              <a:t> Other necessary materials</a:t>
            </a:r>
          </a:p>
          <a:p>
            <a:pPr>
              <a:defRPr/>
            </a:pPr>
            <a:endParaRPr lang="en-US" dirty="0" smtClean="0"/>
          </a:p>
          <a:p>
            <a:pPr marL="0" indent="0">
              <a:buFont typeface="Wingdings" pitchFamily="2" charset="2"/>
              <a:buNone/>
              <a:defRPr/>
            </a:pPr>
            <a:endParaRPr lang="en-US" dirty="0"/>
          </a:p>
        </p:txBody>
      </p:sp>
      <p:pic>
        <p:nvPicPr>
          <p:cNvPr id="17413" name="Picture 2" descr="C:\Users\verc235\AppData\Local\Microsoft\Windows\Temporary Internet Files\Content.IE5\HG39M6JG\train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88" y="2438400"/>
            <a:ext cx="30845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146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t>Stay at Work Program</a:t>
            </a:r>
            <a:endParaRPr lang="en-US" dirty="0"/>
          </a:p>
        </p:txBody>
      </p:sp>
      <p:sp>
        <p:nvSpPr>
          <p:cNvPr id="3" name="Text Placeholder 2"/>
          <p:cNvSpPr>
            <a:spLocks noGrp="1"/>
          </p:cNvSpPr>
          <p:nvPr>
            <p:ph type="body" sz="quarter" idx="11"/>
          </p:nvPr>
        </p:nvSpPr>
        <p:spPr/>
        <p:txBody>
          <a:bodyPr/>
          <a:lstStyle/>
          <a:p>
            <a:pPr>
              <a:defRPr/>
            </a:pPr>
            <a:r>
              <a:rPr lang="en-US" dirty="0" smtClean="0"/>
              <a:t>Tool &amp; Equipment - $2,500</a:t>
            </a:r>
            <a:endParaRPr lang="en-US" dirty="0"/>
          </a:p>
        </p:txBody>
      </p:sp>
      <p:sp>
        <p:nvSpPr>
          <p:cNvPr id="4" name="Text Placeholder 3"/>
          <p:cNvSpPr>
            <a:spLocks noGrp="1"/>
          </p:cNvSpPr>
          <p:nvPr>
            <p:ph type="body" sz="quarter" idx="12"/>
          </p:nvPr>
        </p:nvSpPr>
        <p:spPr/>
        <p:txBody>
          <a:bodyPr/>
          <a:lstStyle/>
          <a:p>
            <a:pPr marL="182880" lvl="1">
              <a:buFont typeface="Wingdings" pitchFamily="2" charset="2"/>
              <a:buChar char="§"/>
              <a:defRPr/>
            </a:pPr>
            <a:r>
              <a:rPr lang="en-US" altLang="en-US" sz="2400" dirty="0">
                <a:solidFill>
                  <a:srgbClr val="000000"/>
                </a:solidFill>
                <a:latin typeface="Arial" charset="0"/>
                <a:cs typeface="Arial" charset="0"/>
              </a:rPr>
              <a:t>Tools and equipment become the property of the employer </a:t>
            </a:r>
          </a:p>
          <a:p>
            <a:pPr>
              <a:defRPr/>
            </a:pPr>
            <a:endParaRPr lang="en-US" dirty="0"/>
          </a:p>
        </p:txBody>
      </p:sp>
      <p:pic>
        <p:nvPicPr>
          <p:cNvPr id="1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62400"/>
            <a:ext cx="28860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http://www.phswest.com/wp-content/uploads/2015/05/lift_table_cart_up-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495801"/>
            <a:ext cx="1707332" cy="1774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therapysupport.com/images/equipment/tsi-bari-lift-transf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4224906"/>
            <a:ext cx="1447800" cy="20806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Golf cart - Cartoon illustration of an empty golf c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771" y="4512288"/>
            <a:ext cx="1793262" cy="179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4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urn to Work Incentiv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Return to Work Incentives Template</Template>
  <TotalTime>86</TotalTime>
  <Words>2521</Words>
  <Application>Microsoft Office PowerPoint</Application>
  <PresentationFormat>On-screen Show (4:3)</PresentationFormat>
  <Paragraphs>361</Paragraphs>
  <Slides>44</Slides>
  <Notes>23</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Lucida Sans</vt:lpstr>
      <vt:lpstr>Times New Roman</vt:lpstr>
      <vt:lpstr>Wingdings</vt:lpstr>
      <vt:lpstr>Return to Work Incentives Template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 Eecke, Christopher J (LNI)</dc:creator>
  <cp:lastModifiedBy>Allen, Joyce (LNI)</cp:lastModifiedBy>
  <cp:revision>15</cp:revision>
  <dcterms:created xsi:type="dcterms:W3CDTF">2017-01-27T21:33:01Z</dcterms:created>
  <dcterms:modified xsi:type="dcterms:W3CDTF">2017-04-06T23:25:51Z</dcterms:modified>
</cp:coreProperties>
</file>