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tags/tag10.xml" ContentType="application/vnd.openxmlformats-officedocument.presentationml.tags+xml"/>
  <Override PartName="/ppt/notesSlides/notesSlide7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56" r:id="rId3"/>
    <p:sldId id="261" r:id="rId4"/>
    <p:sldId id="263" r:id="rId5"/>
    <p:sldId id="262" r:id="rId6"/>
    <p:sldId id="266" r:id="rId7"/>
    <p:sldId id="258" r:id="rId8"/>
    <p:sldId id="257" r:id="rId9"/>
    <p:sldId id="282" r:id="rId10"/>
    <p:sldId id="271" r:id="rId11"/>
    <p:sldId id="272" r:id="rId12"/>
    <p:sldId id="273" r:id="rId13"/>
    <p:sldId id="275" r:id="rId14"/>
    <p:sldId id="279" r:id="rId15"/>
    <p:sldId id="280" r:id="rId16"/>
    <p:sldId id="283" r:id="rId17"/>
    <p:sldId id="281" r:id="rId18"/>
  </p:sldIdLst>
  <p:sldSz cx="12192000" cy="6858000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48" autoAdjust="0"/>
    <p:restoredTop sz="94652" autoAdjust="0"/>
  </p:normalViewPr>
  <p:slideViewPr>
    <p:cSldViewPr snapToGrid="0">
      <p:cViewPr varScale="1">
        <p:scale>
          <a:sx n="113" d="100"/>
          <a:sy n="113" d="100"/>
        </p:scale>
        <p:origin x="46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6" d="100"/>
        <a:sy n="166" d="100"/>
      </p:scale>
      <p:origin x="0" y="-51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E8172-FECF-4672-B95A-A9746596E8A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73AF8-98B2-4D71-8CA0-1EFAC950B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70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821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001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95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AF2536-ED2D-4BFD-9BC4-FDDCCF7F11FA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Participant surveys</a:t>
            </a:r>
          </a:p>
          <a:p>
            <a:r>
              <a:rPr lang="en-US" altLang="en-US"/>
              <a:t>Nurse line</a:t>
            </a:r>
          </a:p>
          <a:p>
            <a:r>
              <a:rPr lang="en-US" altLang="en-US"/>
              <a:t>Increase cost un blended plans</a:t>
            </a:r>
          </a:p>
          <a:p>
            <a:endParaRPr lang="en-US" altLang="en-US"/>
          </a:p>
          <a:p>
            <a:r>
              <a:rPr lang="en-US" altLang="en-US"/>
              <a:t>Office computer screens</a:t>
            </a:r>
          </a:p>
          <a:p>
            <a:r>
              <a:rPr lang="en-US" altLang="en-US"/>
              <a:t>Chairs</a:t>
            </a:r>
          </a:p>
          <a:p>
            <a:r>
              <a:rPr lang="en-US" altLang="en-US"/>
              <a:t>Manhole covers because of girth</a:t>
            </a:r>
          </a:p>
          <a:p>
            <a:r>
              <a:rPr lang="en-US" altLang="en-US"/>
              <a:t>Higher values to reduce amount of stooping</a:t>
            </a:r>
          </a:p>
          <a:p>
            <a:r>
              <a:rPr lang="en-US" altLang="en-US"/>
              <a:t>Safety glasses with magnifiers</a:t>
            </a:r>
          </a:p>
          <a:p>
            <a:r>
              <a:rPr lang="en-US" altLang="en-US"/>
              <a:t>SCR elevator levels reduce need to carry 50lb wrench</a:t>
            </a:r>
          </a:p>
          <a:p>
            <a:r>
              <a:rPr lang="en-US" altLang="en-US"/>
              <a:t>Strains, Sprains, Trip, slip and falls</a:t>
            </a:r>
          </a:p>
          <a:p>
            <a:r>
              <a:rPr lang="en-US" altLang="en-US"/>
              <a:t>Energy Supply reduces incidences from 20 in 2005  to 8 in 2006</a:t>
            </a:r>
          </a:p>
          <a:p>
            <a:r>
              <a:rPr lang="en-US" altLang="en-US"/>
              <a:t>Also increase in employee involvement</a:t>
            </a:r>
          </a:p>
        </p:txBody>
      </p:sp>
    </p:spTree>
    <p:extLst>
      <p:ext uri="{BB962C8B-B14F-4D97-AF65-F5344CB8AC3E}">
        <p14:creationId xmlns:p14="http://schemas.microsoft.com/office/powerpoint/2010/main" val="3021853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32E666-BEA4-4CC0-83BB-9839685C5FF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CSPs get to leave call center because of high performance</a:t>
            </a:r>
          </a:p>
        </p:txBody>
      </p:sp>
    </p:spTree>
    <p:extLst>
      <p:ext uri="{BB962C8B-B14F-4D97-AF65-F5344CB8AC3E}">
        <p14:creationId xmlns:p14="http://schemas.microsoft.com/office/powerpoint/2010/main" val="3431620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Average age is 62  (filing can be done between 62</a:t>
            </a:r>
            <a:r>
              <a:rPr lang="en-US" baseline="0" dirty="0" smtClean="0"/>
              <a:t> and 70)</a:t>
            </a:r>
          </a:p>
          <a:p>
            <a:endParaRPr lang="en-US" baseline="0" dirty="0" smtClean="0"/>
          </a:p>
          <a:p>
            <a:r>
              <a:rPr lang="en-US" baseline="0" dirty="0" smtClean="0"/>
              <a:t>42% men</a:t>
            </a:r>
          </a:p>
          <a:p>
            <a:r>
              <a:rPr lang="en-US" baseline="0" dirty="0" smtClean="0"/>
              <a:t>48% women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Normal retirement age is 66-67 (full retirement age)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73AF8-98B2-4D71-8CA0-1EFAC950B3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3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1959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 smtClean="0"/>
              <a:t>Positive physical and psychological effects due to: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73AF8-98B2-4D71-8CA0-1EFAC950B30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59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84000">
              <a:schemeClr val="accent1">
                <a:lumMod val="5000"/>
                <a:lumOff val="95000"/>
              </a:schemeClr>
            </a:gs>
            <a:gs pos="98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2BD7-5B8A-47B3-9A77-385E0C4432DB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9EAA-923F-4330-9B53-EEC98571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871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2BD7-5B8A-47B3-9A77-385E0C4432DB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9EAA-923F-4330-9B53-EEC98571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38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2BD7-5B8A-47B3-9A77-385E0C4432DB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9EAA-923F-4330-9B53-EEC98571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68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946C-2192-47B8-AB96-A1731F5AC787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6B64-267C-422C-A156-F37541BCC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24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946C-2192-47B8-AB96-A1731F5AC787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6B64-267C-422C-A156-F37541BCC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686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946C-2192-47B8-AB96-A1731F5AC787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6B64-267C-422C-A156-F37541BCC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81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946C-2192-47B8-AB96-A1731F5AC787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6B64-267C-422C-A156-F37541BCC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020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946C-2192-47B8-AB96-A1731F5AC787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6B64-267C-422C-A156-F37541BCC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731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946C-2192-47B8-AB96-A1731F5AC787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6B64-267C-422C-A156-F37541BCC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946C-2192-47B8-AB96-A1731F5AC787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6B64-267C-422C-A156-F37541BCC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3793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946C-2192-47B8-AB96-A1731F5AC787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6B64-267C-422C-A156-F37541BCC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65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84000">
              <a:schemeClr val="accent1">
                <a:lumMod val="5000"/>
                <a:lumOff val="95000"/>
              </a:schemeClr>
            </a:gs>
            <a:gs pos="98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2BD7-5B8A-47B3-9A77-385E0C4432DB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9EAA-923F-4330-9B53-EEC98571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946C-2192-47B8-AB96-A1731F5AC787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6B64-267C-422C-A156-F37541BCC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871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946C-2192-47B8-AB96-A1731F5AC787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6B64-267C-422C-A156-F37541BCC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7203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946C-2192-47B8-AB96-A1731F5AC787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6B64-267C-422C-A156-F37541BCC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57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>
          <a:gsLst>
            <a:gs pos="84000">
              <a:schemeClr val="accent1">
                <a:lumMod val="5000"/>
                <a:lumOff val="95000"/>
              </a:schemeClr>
            </a:gs>
            <a:gs pos="98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2BD7-5B8A-47B3-9A77-385E0C4432DB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9EAA-923F-4330-9B53-EEC98571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31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gradFill>
          <a:gsLst>
            <a:gs pos="84000">
              <a:schemeClr val="accent1">
                <a:lumMod val="5000"/>
                <a:lumOff val="95000"/>
              </a:schemeClr>
            </a:gs>
            <a:gs pos="98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2BD7-5B8A-47B3-9A77-385E0C4432DB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9EAA-923F-4330-9B53-EEC98571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44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gradFill>
          <a:gsLst>
            <a:gs pos="84000">
              <a:schemeClr val="accent1">
                <a:lumMod val="5000"/>
                <a:lumOff val="95000"/>
              </a:schemeClr>
            </a:gs>
            <a:gs pos="98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2BD7-5B8A-47B3-9A77-385E0C4432DB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9EAA-923F-4330-9B53-EEC98571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0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84000">
              <a:schemeClr val="accent1">
                <a:lumMod val="5000"/>
                <a:lumOff val="95000"/>
              </a:schemeClr>
            </a:gs>
            <a:gs pos="98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2BD7-5B8A-47B3-9A77-385E0C4432DB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9EAA-923F-4330-9B53-EEC98571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98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2BD7-5B8A-47B3-9A77-385E0C4432DB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9EAA-923F-4330-9B53-EEC98571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12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gradFill>
          <a:gsLst>
            <a:gs pos="84000">
              <a:schemeClr val="accent1">
                <a:lumMod val="5000"/>
                <a:lumOff val="95000"/>
              </a:schemeClr>
            </a:gs>
            <a:gs pos="98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2BD7-5B8A-47B3-9A77-385E0C4432DB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9EAA-923F-4330-9B53-EEC98571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607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gradFill>
          <a:gsLst>
            <a:gs pos="84000">
              <a:schemeClr val="accent1">
                <a:lumMod val="5000"/>
                <a:lumOff val="95000"/>
              </a:schemeClr>
            </a:gs>
            <a:gs pos="98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2BD7-5B8A-47B3-9A77-385E0C4432DB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9EAA-923F-4330-9B53-EEC98571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86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72BD7-5B8A-47B3-9A77-385E0C4432DB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79EAA-923F-4330-9B53-EEC98571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604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A946C-2192-47B8-AB96-A1731F5AC787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C6B64-267C-422C-A156-F37541BCC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836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solisa@co.thurston.wa.us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7410" y="309563"/>
            <a:ext cx="9144000" cy="2387600"/>
          </a:xfrm>
        </p:spPr>
        <p:txBody>
          <a:bodyPr/>
          <a:lstStyle/>
          <a:p>
            <a:r>
              <a:rPr lang="en-US" dirty="0" smtClean="0"/>
              <a:t>Our Ageing Workforce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981" y="4585954"/>
            <a:ext cx="11603788" cy="1655762"/>
          </a:xfrm>
        </p:spPr>
        <p:txBody>
          <a:bodyPr>
            <a:noAutofit/>
          </a:bodyPr>
          <a:lstStyle/>
          <a:p>
            <a:pPr algn="r">
              <a:tabLst>
                <a:tab pos="2289175" algn="l"/>
              </a:tabLst>
            </a:pPr>
            <a:r>
              <a:rPr lang="en-US" sz="3200" b="1" dirty="0" smtClean="0"/>
              <a:t>Amy Solis</a:t>
            </a:r>
          </a:p>
          <a:p>
            <a:pPr algn="r">
              <a:tabLst>
                <a:tab pos="2289175" algn="l"/>
              </a:tabLst>
            </a:pPr>
            <a:r>
              <a:rPr lang="en-US" sz="3200" dirty="0" smtClean="0"/>
              <a:t>Sr. Human Resources Analyst for Training &amp; Employee Development </a:t>
            </a:r>
          </a:p>
          <a:p>
            <a:pPr algn="r">
              <a:tabLst>
                <a:tab pos="2289175" algn="l"/>
              </a:tabLst>
            </a:pPr>
            <a:r>
              <a:rPr lang="en-US" sz="3200" dirty="0" smtClean="0"/>
              <a:t>Thurston County Human Resources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870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891674" y="383674"/>
            <a:ext cx="77724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What Aging Workers Want?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1025358" y="1384970"/>
            <a:ext cx="9204158" cy="5042567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en-US" sz="3500" dirty="0" smtClean="0"/>
              <a:t>Viable work options and meaningful employment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3500" dirty="0" smtClean="0"/>
              <a:t> Respect for abilities and experience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3500" dirty="0" smtClean="0"/>
              <a:t> Inclusion rather than tokenism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3500" dirty="0" smtClean="0"/>
              <a:t> Equal access to skill acquisition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3500" dirty="0" smtClean="0"/>
              <a:t> Equity in mobility and promotions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3500" dirty="0" smtClean="0"/>
              <a:t> Reasonable accommodations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3500" dirty="0" smtClean="0"/>
              <a:t> Flexible work schedules</a:t>
            </a:r>
          </a:p>
          <a:p>
            <a:pPr eaLnBrk="1" hangingPunct="1"/>
            <a:endParaRPr lang="en-US" alt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953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1663" y="288090"/>
            <a:ext cx="9144000" cy="6096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800" dirty="0">
                <a:solidFill>
                  <a:srgbClr val="FF00FF"/>
                </a:solidFill>
              </a:rPr>
              <a:t/>
            </a:r>
            <a:br>
              <a:rPr lang="en-US" altLang="en-US" sz="4800" dirty="0">
                <a:solidFill>
                  <a:srgbClr val="FF00FF"/>
                </a:solidFill>
              </a:rPr>
            </a:br>
            <a:r>
              <a:rPr lang="en-US" altLang="en-US" dirty="0" smtClean="0"/>
              <a:t>Myths vs. Facts </a:t>
            </a:r>
            <a:r>
              <a:rPr lang="en-US" altLang="en-US" dirty="0">
                <a:solidFill>
                  <a:srgbClr val="FF00FF"/>
                </a:solidFill>
              </a:rPr>
              <a:t/>
            </a:r>
            <a:br>
              <a:rPr lang="en-US" altLang="en-US" dirty="0">
                <a:solidFill>
                  <a:srgbClr val="FF00FF"/>
                </a:solidFill>
              </a:rPr>
            </a:br>
            <a:endParaRPr lang="en-US" altLang="en-US" dirty="0">
              <a:solidFill>
                <a:srgbClr val="FF00FF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294063" y="1264652"/>
            <a:ext cx="9144000" cy="4986421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buNone/>
            </a:pPr>
            <a:r>
              <a:rPr lang="en-US" altLang="en-US" b="1" dirty="0" smtClean="0"/>
              <a:t>Long-standing myths: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en-US" sz="3200" dirty="0" smtClean="0"/>
              <a:t>Technologically is difficult for them</a:t>
            </a:r>
            <a:endParaRPr lang="en-US" altLang="en-US" sz="3200" dirty="0"/>
          </a:p>
          <a:p>
            <a:pPr lvl="1" eaLnBrk="1" hangingPunct="1">
              <a:lnSpc>
                <a:spcPct val="100000"/>
              </a:lnSpc>
            </a:pPr>
            <a:r>
              <a:rPr lang="en-US" altLang="en-US" sz="3200" dirty="0"/>
              <a:t>Slow to </a:t>
            </a:r>
            <a:r>
              <a:rPr lang="en-US" altLang="en-US" sz="3200" dirty="0" smtClean="0"/>
              <a:t>learn new skills</a:t>
            </a:r>
            <a:endParaRPr lang="en-US" altLang="en-US" sz="3200" dirty="0"/>
          </a:p>
          <a:p>
            <a:pPr lvl="1" eaLnBrk="1" hangingPunct="1">
              <a:lnSpc>
                <a:spcPct val="100000"/>
              </a:lnSpc>
            </a:pPr>
            <a:r>
              <a:rPr lang="en-US" altLang="en-US" sz="3200" dirty="0"/>
              <a:t>Lack </a:t>
            </a:r>
            <a:r>
              <a:rPr lang="en-US" altLang="en-US" sz="3200" dirty="0" smtClean="0"/>
              <a:t>creativity and ability to change</a:t>
            </a:r>
            <a:endParaRPr lang="en-US" altLang="en-US" sz="3200" dirty="0"/>
          </a:p>
          <a:p>
            <a:pPr lvl="1" eaLnBrk="1" hangingPunct="1">
              <a:lnSpc>
                <a:spcPct val="100000"/>
              </a:lnSpc>
            </a:pPr>
            <a:r>
              <a:rPr lang="en-US" altLang="en-US" sz="3200" dirty="0"/>
              <a:t>Perform at lower </a:t>
            </a:r>
            <a:r>
              <a:rPr lang="en-US" altLang="en-US" sz="3200" dirty="0" smtClean="0"/>
              <a:t>and slower level</a:t>
            </a:r>
            <a:endParaRPr lang="en-US" altLang="en-US" sz="3200" dirty="0"/>
          </a:p>
          <a:p>
            <a:pPr lvl="1" eaLnBrk="1" hangingPunct="1">
              <a:lnSpc>
                <a:spcPct val="100000"/>
              </a:lnSpc>
            </a:pPr>
            <a:r>
              <a:rPr lang="en-US" altLang="en-US" sz="3200" dirty="0"/>
              <a:t>Less </a:t>
            </a:r>
            <a:r>
              <a:rPr lang="en-US" altLang="en-US" sz="3200" dirty="0" smtClean="0"/>
              <a:t>motivated to go beyond what’s expected</a:t>
            </a:r>
            <a:endParaRPr lang="en-US" altLang="en-US" sz="3200" dirty="0"/>
          </a:p>
          <a:p>
            <a:pPr lvl="1" eaLnBrk="1" hangingPunct="1">
              <a:lnSpc>
                <a:spcPct val="100000"/>
              </a:lnSpc>
            </a:pPr>
            <a:r>
              <a:rPr lang="en-US" altLang="en-US" sz="3200" dirty="0"/>
              <a:t>Less flexible and </a:t>
            </a:r>
            <a:r>
              <a:rPr lang="en-US" altLang="en-US" sz="3200" dirty="0" smtClean="0"/>
              <a:t>adaptable</a:t>
            </a:r>
          </a:p>
          <a:p>
            <a:pPr lvl="1">
              <a:lnSpc>
                <a:spcPct val="100000"/>
              </a:lnSpc>
            </a:pPr>
            <a:r>
              <a:rPr lang="en-US" altLang="en-US" sz="3200" dirty="0"/>
              <a:t>Costs – higher pay, medical insurance</a:t>
            </a:r>
          </a:p>
          <a:p>
            <a:pPr lvl="1" eaLnBrk="1" hangingPunct="1">
              <a:lnSpc>
                <a:spcPct val="100000"/>
              </a:lnSpc>
            </a:pPr>
            <a:endParaRPr lang="en-US" altLang="en-US" sz="3200" dirty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FA8ABB6D-2F9F-467C-90C4-41BB5053AA0A}" type="slidenum">
              <a:rPr lang="en-US" altLang="en-US">
                <a:latin typeface="Arial" panose="020B0604020202020204" pitchFamily="34" charset="0"/>
              </a:rPr>
              <a:pPr/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9296400" y="1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sz="200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936419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6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7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Content Placeholder 4"/>
          <p:cNvSpPr>
            <a:spLocks noGrp="1"/>
          </p:cNvSpPr>
          <p:nvPr>
            <p:ph idx="1"/>
          </p:nvPr>
        </p:nvSpPr>
        <p:spPr>
          <a:xfrm>
            <a:off x="855773" y="385455"/>
            <a:ext cx="8872426" cy="617487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3500" b="1" dirty="0" smtClean="0"/>
              <a:t>Facts: </a:t>
            </a:r>
            <a:endParaRPr lang="en-US" altLang="en-US" sz="3500" b="1" dirty="0"/>
          </a:p>
          <a:p>
            <a:pPr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3500" dirty="0"/>
              <a:t>Low turnover rate</a:t>
            </a:r>
          </a:p>
          <a:p>
            <a:pPr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3500" dirty="0"/>
              <a:t>Commitment to quality</a:t>
            </a:r>
          </a:p>
          <a:p>
            <a:pPr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3500" dirty="0"/>
              <a:t>Good attendance and punctuality</a:t>
            </a:r>
          </a:p>
          <a:p>
            <a:pPr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3500" dirty="0"/>
              <a:t>Few on-the-job accidents</a:t>
            </a:r>
          </a:p>
          <a:p>
            <a:pPr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3500" dirty="0"/>
              <a:t>High motivation and engagement</a:t>
            </a:r>
          </a:p>
          <a:p>
            <a:pPr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3500" dirty="0"/>
              <a:t>Strong work ethic and experience</a:t>
            </a:r>
          </a:p>
          <a:p>
            <a:pPr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3500" dirty="0"/>
              <a:t>Loyalty and reliability</a:t>
            </a:r>
          </a:p>
          <a:p>
            <a:pPr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3500" dirty="0"/>
              <a:t>Availability </a:t>
            </a:r>
            <a:r>
              <a:rPr lang="en-US" altLang="en-US" sz="3500" dirty="0" smtClean="0"/>
              <a:t>to work a variety of </a:t>
            </a:r>
            <a:r>
              <a:rPr lang="en-US" altLang="en-US" sz="3500" dirty="0"/>
              <a:t>schedules</a:t>
            </a:r>
          </a:p>
          <a:p>
            <a:pPr marL="0" indent="0">
              <a:lnSpc>
                <a:spcPct val="110000"/>
              </a:lnSpc>
            </a:pPr>
            <a:endParaRPr lang="en-US" alt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904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3"/>
          <p:cNvSpPr>
            <a:spLocks noGrp="1"/>
          </p:cNvSpPr>
          <p:nvPr>
            <p:ph type="title"/>
          </p:nvPr>
        </p:nvSpPr>
        <p:spPr>
          <a:xfrm>
            <a:off x="657726" y="81547"/>
            <a:ext cx="11150600" cy="9906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/>
              <a:t>Strategies for Keeping </a:t>
            </a:r>
            <a:r>
              <a:rPr lang="en-US" altLang="en-US" dirty="0" smtClean="0"/>
              <a:t>Aging </a:t>
            </a:r>
            <a:r>
              <a:rPr lang="en-US" altLang="en-US" dirty="0"/>
              <a:t>Workers Employed </a:t>
            </a:r>
          </a:p>
        </p:txBody>
      </p:sp>
      <p:sp>
        <p:nvSpPr>
          <p:cNvPr id="34819" name="Content Placeholder 4"/>
          <p:cNvSpPr>
            <a:spLocks noGrp="1"/>
          </p:cNvSpPr>
          <p:nvPr>
            <p:ph idx="1"/>
          </p:nvPr>
        </p:nvSpPr>
        <p:spPr>
          <a:xfrm>
            <a:off x="657726" y="1072147"/>
            <a:ext cx="11638548" cy="5930231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Workplace flexibility: work from home, work from more than a single location, snowbird programs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Work hour flexibility: part time employment, job sharing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Career </a:t>
            </a:r>
            <a:r>
              <a:rPr lang="en-US" altLang="en-US" dirty="0"/>
              <a:t>flexibility: on/off ramps, leaves, reduced responsibilities, job changes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Benefit flexibility: phased retirement, cafeteria plans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Flexibility in employment relationships: project work, consultation, independent contracts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Training to upgrade skills for current or new job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Provision of reasonable accommodations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/>
            <a:endParaRPr lang="en-US" alt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996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604251" y="542758"/>
            <a:ext cx="11523579" cy="9906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/>
              <a:t>Does Working Longer </a:t>
            </a:r>
            <a:r>
              <a:rPr lang="en-US" altLang="en-US" dirty="0" smtClean="0"/>
              <a:t>Lead to </a:t>
            </a:r>
            <a:br>
              <a:rPr lang="en-US" altLang="en-US" dirty="0" smtClean="0"/>
            </a:br>
            <a:r>
              <a:rPr lang="en-US" altLang="en-US" dirty="0" smtClean="0"/>
              <a:t>Healthier </a:t>
            </a:r>
            <a:r>
              <a:rPr lang="en-US" altLang="en-US" dirty="0"/>
              <a:t>and </a:t>
            </a:r>
            <a:r>
              <a:rPr lang="en-US" altLang="en-US" dirty="0" smtClean="0"/>
              <a:t>Happier People?</a:t>
            </a:r>
            <a:endParaRPr lang="en-US" altLang="en-US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604251" y="2118896"/>
            <a:ext cx="9868569" cy="4648200"/>
          </a:xfrm>
        </p:spPr>
        <p:txBody>
          <a:bodyPr/>
          <a:lstStyle/>
          <a:p>
            <a:pPr marL="284163" lvl="1" indent="-284163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sz="3200" dirty="0" smtClean="0"/>
              <a:t>Maintaining </a:t>
            </a:r>
            <a:r>
              <a:rPr lang="en-US" altLang="en-US" sz="3200" dirty="0"/>
              <a:t>identity and sense of purpose</a:t>
            </a:r>
          </a:p>
          <a:p>
            <a:pPr marL="284163" lvl="1" indent="-284163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sz="3200" dirty="0"/>
              <a:t>Sustaining productive engagement </a:t>
            </a:r>
          </a:p>
          <a:p>
            <a:pPr marL="284163" lvl="1" indent="-284163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sz="3200" dirty="0"/>
              <a:t>Physically demanding jobs and their contribution to physical health for those 65 and over</a:t>
            </a:r>
          </a:p>
          <a:p>
            <a:pPr marL="284163" lvl="1" indent="-284163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sz="3200" dirty="0"/>
              <a:t>Social interaction and connectivity</a:t>
            </a:r>
          </a:p>
          <a:p>
            <a:pPr marL="284163" lvl="1" indent="-284163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sz="3200" dirty="0"/>
              <a:t>Value of job related </a:t>
            </a:r>
            <a:r>
              <a:rPr lang="en-US" altLang="en-US" sz="3200" dirty="0" smtClean="0"/>
              <a:t>rewards</a:t>
            </a:r>
          </a:p>
          <a:p>
            <a:pPr marL="0" lvl="1" indent="0" eaLnBrk="1" hangingPunct="1">
              <a:lnSpc>
                <a:spcPct val="100000"/>
              </a:lnSpc>
              <a:buNone/>
            </a:pPr>
            <a:endParaRPr lang="en-US" altLang="en-US" sz="2800" dirty="0"/>
          </a:p>
          <a:p>
            <a:pPr marL="0" indent="0">
              <a:buNone/>
            </a:pPr>
            <a:r>
              <a:rPr lang="en-US" altLang="en-US" sz="1600" i="1" dirty="0">
                <a:solidFill>
                  <a:srgbClr val="FF00FF"/>
                </a:solidFill>
              </a:rPr>
              <a:t>			</a:t>
            </a:r>
            <a:r>
              <a:rPr lang="en-US" altLang="en-US" sz="1600" i="1" dirty="0"/>
              <a:t>Source: Center for Retirement Research at Boston College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783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Table Solution – What would you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376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</a:t>
            </a:r>
            <a:r>
              <a:rPr lang="en-US" dirty="0" smtClean="0"/>
              <a:t>You for your participation.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6958" y="3007394"/>
            <a:ext cx="10515600" cy="4351338"/>
          </a:xfrm>
        </p:spPr>
        <p:txBody>
          <a:bodyPr/>
          <a:lstStyle/>
          <a:p>
            <a:pPr marL="0" indent="0" algn="r">
              <a:buNone/>
            </a:pPr>
            <a:r>
              <a:rPr lang="en-US" b="1" dirty="0" smtClean="0"/>
              <a:t>Amy Solis</a:t>
            </a:r>
          </a:p>
          <a:p>
            <a:pPr marL="0" indent="0" algn="r">
              <a:buNone/>
            </a:pPr>
            <a:r>
              <a:rPr lang="en-US" dirty="0" smtClean="0"/>
              <a:t>Sr. HR Analyst for Training &amp; Employee Development</a:t>
            </a:r>
          </a:p>
          <a:p>
            <a:pPr marL="0" indent="0" algn="r">
              <a:buNone/>
            </a:pPr>
            <a:r>
              <a:rPr lang="en-US" dirty="0" smtClean="0"/>
              <a:t>Thurston County Human Resources</a:t>
            </a:r>
          </a:p>
          <a:p>
            <a:pPr marL="0" indent="0" algn="r">
              <a:buNone/>
            </a:pPr>
            <a:r>
              <a:rPr lang="en-US" dirty="0" smtClean="0">
                <a:hlinkClick r:id="rId3"/>
              </a:rPr>
              <a:t>solisa@co.thurston.wa.us</a:t>
            </a:r>
            <a:r>
              <a:rPr lang="en-US" dirty="0" smtClean="0"/>
              <a:t> </a:t>
            </a:r>
          </a:p>
          <a:p>
            <a:pPr marL="0" indent="0" algn="r">
              <a:buNone/>
            </a:pPr>
            <a:r>
              <a:rPr lang="en-US" dirty="0" smtClean="0"/>
              <a:t>360/786-5498 ext. 7302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741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24128" y="502920"/>
            <a:ext cx="80772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What We’ll Cover</a:t>
            </a:r>
            <a:endParaRPr lang="en-US" alt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182624" y="1502664"/>
            <a:ext cx="10631424" cy="564184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What do the numbers tell us?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Issues and concerns in the workplace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Myths vs. facts </a:t>
            </a:r>
          </a:p>
          <a:p>
            <a:pPr eaLnBrk="1" hangingPunct="1"/>
            <a:r>
              <a:rPr lang="en-US" altLang="en-US" dirty="0" smtClean="0"/>
              <a:t>Strategies </a:t>
            </a:r>
            <a:r>
              <a:rPr lang="en-US" altLang="en-US" dirty="0" smtClean="0"/>
              <a:t>for keeping aging workers employed and </a:t>
            </a:r>
            <a:r>
              <a:rPr lang="en-US" altLang="en-US" dirty="0" smtClean="0"/>
              <a:t>engaged</a:t>
            </a:r>
          </a:p>
          <a:p>
            <a:pPr eaLnBrk="1" hangingPunct="1"/>
            <a:r>
              <a:rPr lang="en-US" altLang="en-US" dirty="0" smtClean="0"/>
              <a:t>Team t</a:t>
            </a:r>
            <a:r>
              <a:rPr lang="en-US" altLang="en-US" dirty="0" smtClean="0"/>
              <a:t>able solution – What would you do? </a:t>
            </a:r>
            <a:endParaRPr lang="en-US" altLang="en-US" dirty="0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4E883F3C-0E8A-4B52-B4AE-45779658E6D6}" type="slidenum">
              <a:rPr lang="en-US" altLang="en-US">
                <a:latin typeface="Arial" panose="020B0604020202020204" pitchFamily="34" charset="0"/>
              </a:rPr>
              <a:pPr/>
              <a:t>2</a:t>
            </a:fld>
            <a:endParaRPr lang="en-US" altLang="en-US" sz="1400">
              <a:latin typeface="Times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327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94284" y="427622"/>
            <a:ext cx="86868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Check out these numbers</a:t>
            </a:r>
            <a:endParaRPr lang="en-US" altLang="en-US" sz="3200" dirty="0">
              <a:latin typeface="Arial Black" panose="020B0A04020102020204" pitchFamily="34" charset="0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1208505" y="1402347"/>
            <a:ext cx="7689962" cy="5257800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100000"/>
              </a:lnSpc>
              <a:defRPr/>
            </a:pPr>
            <a:r>
              <a:rPr lang="en-US" sz="3200" dirty="0" smtClean="0">
                <a:ea typeface="ＭＳ Ｐゴシック" charset="0"/>
              </a:rPr>
              <a:t>77 </a:t>
            </a:r>
            <a:r>
              <a:rPr lang="en-US" sz="3200" dirty="0">
                <a:ea typeface="ＭＳ Ｐゴシック" charset="0"/>
              </a:rPr>
              <a:t>million baby boomers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3200" dirty="0">
                <a:ea typeface="ＭＳ Ｐゴシック" charset="0"/>
                <a:cs typeface="Arial" charset="0"/>
              </a:rPr>
              <a:t>30.8 million in the workforce 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3200" dirty="0">
                <a:ea typeface="ＭＳ Ｐゴシック" charset="0"/>
              </a:rPr>
              <a:t>85% plan to continue working after retirement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3200" dirty="0">
                <a:ea typeface="ＭＳ Ｐゴシック" charset="0"/>
              </a:rPr>
              <a:t>70% prefer to work full time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3200" dirty="0" smtClean="0">
                <a:ea typeface="ＭＳ Ｐゴシック" charset="0"/>
              </a:rPr>
              <a:t>65%</a:t>
            </a:r>
            <a:r>
              <a:rPr lang="en-US" sz="3200" dirty="0" smtClean="0">
                <a:ea typeface="ＭＳ Ｐゴシック" charset="0"/>
              </a:rPr>
              <a:t> plan </a:t>
            </a:r>
            <a:r>
              <a:rPr lang="en-US" sz="3200" dirty="0">
                <a:ea typeface="ＭＳ Ｐゴシック" charset="0"/>
              </a:rPr>
              <a:t>on working </a:t>
            </a:r>
            <a:r>
              <a:rPr lang="en-US" sz="3200" dirty="0" smtClean="0">
                <a:ea typeface="ＭＳ Ｐゴシック" charset="0"/>
              </a:rPr>
              <a:t>past age </a:t>
            </a:r>
            <a:r>
              <a:rPr lang="en-US" sz="3200" dirty="0" smtClean="0">
                <a:ea typeface="ＭＳ Ｐゴシック" charset="0"/>
              </a:rPr>
              <a:t>65</a:t>
            </a:r>
            <a:endParaRPr lang="en-US" sz="3200" dirty="0">
              <a:ea typeface="ＭＳ Ｐゴシック" charset="0"/>
            </a:endParaRP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3200" dirty="0" smtClean="0">
                <a:ea typeface="ＭＳ Ｐゴシック" charset="0"/>
              </a:rPr>
              <a:t>10,000 baby boomers are reaching retirement age every day</a:t>
            </a:r>
            <a:endParaRPr lang="en-US" sz="3200" dirty="0">
              <a:ea typeface="ＭＳ Ｐゴシック" charset="0"/>
            </a:endParaRP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95105" y="6158497"/>
            <a:ext cx="27432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676EC65A-312A-41C8-B541-7C1DC113AE3B}" type="slidenum">
              <a:rPr lang="en-US" altLang="en-US">
                <a:latin typeface="Arial" panose="020B0604020202020204" pitchFamily="34" charset="0"/>
              </a:rPr>
              <a:pPr/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6542505" y="1935748"/>
            <a:ext cx="3124200" cy="28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latin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>
              <a:latin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>
              <a:latin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>
              <a:latin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>
              <a:latin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>
              <a:latin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7075905" y="2011948"/>
            <a:ext cx="3810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latin typeface="Arial Black" panose="020B0A040201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82124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81652" y="203200"/>
            <a:ext cx="11095790" cy="1709821"/>
          </a:xfrm>
        </p:spPr>
        <p:txBody>
          <a:bodyPr>
            <a:noAutofit/>
          </a:bodyPr>
          <a:lstStyle/>
          <a:p>
            <a:pPr algn="ctr"/>
            <a:r>
              <a:rPr lang="en-US" altLang="en-US" dirty="0"/>
              <a:t>Workers over age 55 in the Labor Force as a Proportion of all workers, projected1950 to 2030</a:t>
            </a:r>
          </a:p>
        </p:txBody>
      </p:sp>
      <p:sp>
        <p:nvSpPr>
          <p:cNvPr id="18435" name="Text Box 7"/>
          <p:cNvSpPr txBox="1">
            <a:spLocks noChangeArrowheads="1"/>
          </p:cNvSpPr>
          <p:nvPr/>
        </p:nvSpPr>
        <p:spPr bwMode="auto">
          <a:xfrm>
            <a:off x="1593492" y="5928197"/>
            <a:ext cx="87630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</a:rPr>
              <a:t>Sources: Bureau of Labor Statistics, </a:t>
            </a:r>
            <a:r>
              <a:rPr lang="ja-JP" altLang="en-US" sz="1400" dirty="0">
                <a:latin typeface="Arial" panose="020B0604020202020204" pitchFamily="34" charset="0"/>
              </a:rPr>
              <a:t>“</a:t>
            </a:r>
            <a:r>
              <a:rPr lang="en-US" altLang="ja-JP" sz="1400" dirty="0">
                <a:latin typeface="Arial" panose="020B0604020202020204" pitchFamily="34" charset="0"/>
                <a:ea typeface="ヒラギノ角ゴ ProN W3" charset="-128"/>
              </a:rPr>
              <a:t>L</a:t>
            </a:r>
            <a:r>
              <a:rPr lang="en-US" altLang="ja-JP" sz="1400" dirty="0">
                <a:latin typeface="Arial" panose="020B0604020202020204" pitchFamily="34" charset="0"/>
              </a:rPr>
              <a:t>abor Force Projections to 2018: Older Workers Staying More Active,</a:t>
            </a:r>
            <a:r>
              <a:rPr lang="ja-JP" altLang="en-US" sz="1400" dirty="0">
                <a:latin typeface="Arial" panose="020B0604020202020204" pitchFamily="34" charset="0"/>
              </a:rPr>
              <a:t>”</a:t>
            </a:r>
            <a:r>
              <a:rPr lang="en-US" altLang="ja-JP" sz="1400" dirty="0">
                <a:latin typeface="Arial" panose="020B0604020202020204" pitchFamily="34" charset="0"/>
              </a:rPr>
              <a:t> </a:t>
            </a:r>
            <a:r>
              <a:rPr lang="en-US" altLang="ja-JP" sz="1400" i="1" dirty="0">
                <a:latin typeface="Arial" panose="020B0604020202020204" pitchFamily="34" charset="0"/>
              </a:rPr>
              <a:t>Monthly Labor Review</a:t>
            </a:r>
            <a:r>
              <a:rPr lang="en-US" altLang="ja-JP" sz="1400" dirty="0">
                <a:latin typeface="Arial" panose="020B0604020202020204" pitchFamily="34" charset="0"/>
              </a:rPr>
              <a:t>, November 2009; Bureau of Labor Statistics, </a:t>
            </a:r>
            <a:r>
              <a:rPr lang="ja-JP" altLang="en-US" sz="1400" dirty="0">
                <a:latin typeface="Arial" panose="020B0604020202020204" pitchFamily="34" charset="0"/>
                <a:ea typeface="ヒラギノ角ゴ ProN W3" charset="-128"/>
              </a:rPr>
              <a:t>“</a:t>
            </a:r>
            <a:r>
              <a:rPr lang="en-US" altLang="ja-JP" sz="1400" dirty="0">
                <a:latin typeface="Arial" panose="020B0604020202020204" pitchFamily="34" charset="0"/>
              </a:rPr>
              <a:t>New Look at Long-term Labor Force Projections to 2050,</a:t>
            </a:r>
            <a:r>
              <a:rPr lang="ja-JP" altLang="en-US" sz="1400" dirty="0">
                <a:latin typeface="Arial" panose="020B0604020202020204" pitchFamily="34" charset="0"/>
              </a:rPr>
              <a:t>”</a:t>
            </a:r>
            <a:r>
              <a:rPr lang="en-US" altLang="ja-JP" sz="1400" dirty="0">
                <a:latin typeface="Arial" panose="020B0604020202020204" pitchFamily="34" charset="0"/>
              </a:rPr>
              <a:t> </a:t>
            </a:r>
            <a:r>
              <a:rPr lang="en-US" altLang="ja-JP" sz="1400" i="1" dirty="0">
                <a:latin typeface="Arial" panose="020B0604020202020204" pitchFamily="34" charset="0"/>
              </a:rPr>
              <a:t>Monthly Labor Review</a:t>
            </a:r>
            <a:r>
              <a:rPr lang="en-US" altLang="ja-JP" sz="1400" dirty="0">
                <a:latin typeface="Arial" panose="020B0604020202020204" pitchFamily="34" charset="0"/>
              </a:rPr>
              <a:t>, November 2006.</a:t>
            </a:r>
            <a:endParaRPr lang="en-US" altLang="en-US" sz="1400" dirty="0">
              <a:latin typeface="Arial" panose="020B0604020202020204" pitchFamily="34" charset="0"/>
            </a:endParaRPr>
          </a:p>
        </p:txBody>
      </p:sp>
      <p:pic>
        <p:nvPicPr>
          <p:cNvPr id="18436" name="Picture 10" descr="Image showing one in six people in 1950, one in five people in 2010, and one in four people in 20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060" y="1662669"/>
            <a:ext cx="10091865" cy="4239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AutoShape 5"/>
          <p:cNvSpPr>
            <a:spLocks noChangeAspect="1" noChangeArrowheads="1"/>
          </p:cNvSpPr>
          <p:nvPr/>
        </p:nvSpPr>
        <p:spPr bwMode="auto">
          <a:xfrm>
            <a:off x="1752600" y="2209800"/>
            <a:ext cx="8229600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7AB3C41-D2B1-4AE7-99EE-56AFC5B9C22C}" type="slidenum">
              <a:rPr lang="en-US" altLang="en-US">
                <a:latin typeface="Arial" panose="020B0604020202020204" pitchFamily="34" charset="0"/>
              </a:rPr>
              <a:pPr/>
              <a:t>4</a:t>
            </a:fld>
            <a:endParaRPr lang="en-US" altLang="en-US" sz="1400">
              <a:latin typeface="Times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954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737895" y="232611"/>
            <a:ext cx="77724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Why is the workforce aging?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807411" y="1334168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Increased longevity and function</a:t>
            </a:r>
          </a:p>
          <a:p>
            <a:pPr eaLnBrk="1" hangingPunct="1"/>
            <a:r>
              <a:rPr lang="en-US" altLang="en-US" sz="3600" dirty="0" smtClean="0"/>
              <a:t>Declining pool of younger workers</a:t>
            </a:r>
          </a:p>
          <a:p>
            <a:pPr eaLnBrk="1" hangingPunct="1"/>
            <a:r>
              <a:rPr lang="en-US" altLang="en-US" sz="3600" dirty="0" smtClean="0"/>
              <a:t>Enjoy working and being productive</a:t>
            </a:r>
          </a:p>
          <a:p>
            <a:pPr eaLnBrk="1" hangingPunct="1"/>
            <a:r>
              <a:rPr lang="en-US" altLang="en-US" sz="3600" dirty="0" smtClean="0"/>
              <a:t>Delayed retirement due to financial need</a:t>
            </a:r>
          </a:p>
          <a:p>
            <a:pPr lvl="1" eaLnBrk="1" hangingPunct="1"/>
            <a:r>
              <a:rPr lang="en-US" altLang="en-US" sz="3200" dirty="0" smtClean="0"/>
              <a:t>Insufficient retirement savings</a:t>
            </a:r>
          </a:p>
          <a:p>
            <a:pPr lvl="1" eaLnBrk="1" hangingPunct="1"/>
            <a:r>
              <a:rPr lang="en-US" altLang="en-US" sz="3200" dirty="0" smtClean="0"/>
              <a:t>Health care costs</a:t>
            </a:r>
          </a:p>
          <a:p>
            <a:pPr eaLnBrk="1" hangingPunct="1"/>
            <a:r>
              <a:rPr lang="en-US" altLang="en-US" sz="3600" dirty="0" smtClean="0"/>
              <a:t>Need to support other family members</a:t>
            </a:r>
          </a:p>
          <a:p>
            <a:pPr eaLnBrk="1" hangingPunct="1"/>
            <a:r>
              <a:rPr lang="en-US" altLang="en-US" sz="3600" dirty="0" smtClean="0"/>
              <a:t>Lack of confidence in finances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2006BD4-E2AD-4F7F-ACF3-D5373A49E03A}" type="slidenum">
              <a:rPr lang="en-US" altLang="en-US">
                <a:latin typeface="Arial" panose="020B0604020202020204" pitchFamily="34" charset="0"/>
              </a:rPr>
              <a:pPr/>
              <a:t>5</a:t>
            </a:fld>
            <a:endParaRPr lang="en-US" altLang="en-US" sz="1400">
              <a:latin typeface="Times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011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Health/Safety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47730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b="1" dirty="0"/>
              <a:t>Higher incidence certain chronic illness/disease</a:t>
            </a:r>
          </a:p>
          <a:p>
            <a:pPr lvl="1"/>
            <a:r>
              <a:rPr lang="en-US" altLang="en-US" sz="3200" dirty="0"/>
              <a:t>Inform </a:t>
            </a:r>
            <a:r>
              <a:rPr lang="en-US" altLang="en-US" sz="3200" dirty="0" smtClean="0"/>
              <a:t>Participants – Health concerns at all levels</a:t>
            </a:r>
            <a:endParaRPr lang="en-US" altLang="en-US" sz="3200" dirty="0"/>
          </a:p>
          <a:p>
            <a:pPr lvl="1"/>
            <a:r>
              <a:rPr lang="en-US" altLang="en-US" sz="3200" dirty="0"/>
              <a:t>Focus on </a:t>
            </a:r>
            <a:r>
              <a:rPr lang="en-US" altLang="en-US" sz="3200" dirty="0" smtClean="0"/>
              <a:t>prevention – EAP, Wellness Programs, Team Challenge</a:t>
            </a:r>
            <a:endParaRPr lang="en-US" altLang="en-US" sz="3200" dirty="0"/>
          </a:p>
          <a:p>
            <a:pPr marL="0" indent="0">
              <a:buNone/>
            </a:pPr>
            <a:r>
              <a:rPr lang="en-US" altLang="en-US" b="1" dirty="0"/>
              <a:t>Modify work to respond to issues with aging</a:t>
            </a:r>
          </a:p>
          <a:p>
            <a:pPr lvl="1"/>
            <a:r>
              <a:rPr lang="en-US" altLang="en-US" sz="3200" dirty="0"/>
              <a:t>Ergonomic initiatives</a:t>
            </a:r>
          </a:p>
          <a:p>
            <a:pPr lvl="1"/>
            <a:r>
              <a:rPr lang="en-US" altLang="en-US" sz="3200" dirty="0"/>
              <a:t>Accessibility to </a:t>
            </a:r>
            <a:r>
              <a:rPr lang="en-US" altLang="en-US" sz="3200" dirty="0" smtClean="0"/>
              <a:t>tools and equipment</a:t>
            </a:r>
          </a:p>
          <a:p>
            <a:pPr lvl="1"/>
            <a:r>
              <a:rPr lang="en-US" altLang="en-US" sz="3200" dirty="0" smtClean="0"/>
              <a:t>Hydraulic </a:t>
            </a:r>
            <a:r>
              <a:rPr lang="en-US" altLang="en-US" sz="3200" dirty="0"/>
              <a:t>lifts and power tools</a:t>
            </a:r>
          </a:p>
          <a:p>
            <a:pPr lvl="1"/>
            <a:r>
              <a:rPr lang="en-US" altLang="en-US" sz="3200" dirty="0" smtClean="0"/>
              <a:t>Partner with co-worker for physically challenging work</a:t>
            </a:r>
            <a:endParaRPr lang="en-US" altLang="en-US" sz="3200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0454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Knowledge Transfer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Utilize the expertise within </a:t>
            </a:r>
          </a:p>
          <a:p>
            <a:r>
              <a:rPr lang="en-US" altLang="en-US" dirty="0" smtClean="0"/>
              <a:t>Peer coaching</a:t>
            </a:r>
          </a:p>
          <a:p>
            <a:r>
              <a:rPr lang="en-US" altLang="en-US" dirty="0" smtClean="0"/>
              <a:t>Peer mentoring</a:t>
            </a:r>
            <a:endParaRPr lang="en-US" altLang="en-US" dirty="0"/>
          </a:p>
          <a:p>
            <a:r>
              <a:rPr lang="en-US" altLang="en-US" dirty="0" smtClean="0"/>
              <a:t>Staff </a:t>
            </a:r>
            <a:r>
              <a:rPr lang="en-US" altLang="en-US" dirty="0"/>
              <a:t>involvement in </a:t>
            </a:r>
            <a:r>
              <a:rPr lang="en-US" altLang="en-US" dirty="0" smtClean="0"/>
              <a:t>learning</a:t>
            </a:r>
          </a:p>
          <a:p>
            <a:r>
              <a:rPr lang="en-US" altLang="en-US" dirty="0" smtClean="0"/>
              <a:t>Policy review </a:t>
            </a:r>
          </a:p>
          <a:p>
            <a:r>
              <a:rPr lang="en-US" altLang="en-US" dirty="0" smtClean="0"/>
              <a:t>LEAN process with all employee levels</a:t>
            </a:r>
            <a:endParaRPr lang="en-US" altLang="en-US" dirty="0"/>
          </a:p>
          <a:p>
            <a:r>
              <a:rPr lang="en-US" altLang="en-US" dirty="0"/>
              <a:t>Job rotation as a form of development and recognition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8071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so many claim Social Security early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Early retirement</a:t>
            </a:r>
          </a:p>
          <a:p>
            <a:r>
              <a:rPr lang="en-US" dirty="0" smtClean="0"/>
              <a:t>Can’t afford to wait</a:t>
            </a:r>
          </a:p>
          <a:p>
            <a:r>
              <a:rPr lang="en-US" dirty="0" smtClean="0"/>
              <a:t>Spousal or child benefit</a:t>
            </a:r>
          </a:p>
          <a:p>
            <a:r>
              <a:rPr lang="en-US" dirty="0" smtClean="0"/>
              <a:t>Health concerns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513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ctrTitle"/>
          </p:nvPr>
        </p:nvSpPr>
        <p:spPr>
          <a:xfrm>
            <a:off x="790074" y="133684"/>
            <a:ext cx="8686800" cy="1001295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4800" dirty="0">
                <a:solidFill>
                  <a:srgbClr val="FF00FF"/>
                </a:solidFill>
              </a:rPr>
              <a:t/>
            </a:r>
            <a:br>
              <a:rPr lang="en-US" altLang="en-US" sz="4800" dirty="0">
                <a:solidFill>
                  <a:srgbClr val="FF00FF"/>
                </a:solidFill>
              </a:rPr>
            </a:br>
            <a:r>
              <a:rPr lang="en-US" altLang="en-US" sz="4400" dirty="0" smtClean="0"/>
              <a:t>Issues </a:t>
            </a:r>
            <a:r>
              <a:rPr lang="en-US" altLang="en-US" sz="4400" dirty="0"/>
              <a:t>and </a:t>
            </a:r>
            <a:r>
              <a:rPr lang="en-US" altLang="en-US" sz="4400" dirty="0" smtClean="0"/>
              <a:t>Concerns in the Workplace</a:t>
            </a:r>
            <a:endParaRPr lang="en-US" altLang="en-US" sz="7200" dirty="0" smtClean="0">
              <a:solidFill>
                <a:srgbClr val="FF00FF"/>
              </a:solidFill>
            </a:endParaRPr>
          </a:p>
        </p:txBody>
      </p:sp>
      <p:sp>
        <p:nvSpPr>
          <p:cNvPr id="26627" name="Subtitle 2"/>
          <p:cNvSpPr>
            <a:spLocks noGrp="1"/>
          </p:cNvSpPr>
          <p:nvPr>
            <p:ph type="subTitle" idx="1"/>
          </p:nvPr>
        </p:nvSpPr>
        <p:spPr>
          <a:xfrm>
            <a:off x="850231" y="1183105"/>
            <a:ext cx="10117221" cy="5415547"/>
          </a:xfrm>
        </p:spPr>
        <p:txBody>
          <a:bodyPr>
            <a:noAutofit/>
          </a:bodyPr>
          <a:lstStyle/>
          <a:p>
            <a:pPr marL="457200" indent="-457200" algn="l" defTabSz="90488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90488" algn="l"/>
              </a:tabLst>
            </a:pPr>
            <a:r>
              <a:rPr lang="en-US" altLang="en-US" sz="3200" dirty="0" smtClean="0"/>
              <a:t>Likely increase for accommodations, but will result in retention of valuable, experienced </a:t>
            </a:r>
            <a:r>
              <a:rPr lang="en-US" altLang="en-US" sz="3200" dirty="0" smtClean="0"/>
              <a:t>and strong individuals </a:t>
            </a:r>
            <a:endParaRPr lang="en-US" altLang="en-US" sz="3200" dirty="0" smtClean="0"/>
          </a:p>
          <a:p>
            <a:pPr marL="457200" indent="-457200" algn="l" defTabSz="90488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90488" algn="l"/>
              </a:tabLst>
            </a:pPr>
            <a:r>
              <a:rPr lang="en-US" altLang="en-US" sz="3200" dirty="0" smtClean="0"/>
              <a:t>Age discrimination claims are the fastest growing category of discrimination </a:t>
            </a:r>
            <a:r>
              <a:rPr lang="en-US" altLang="en-US" sz="3200" dirty="0" smtClean="0"/>
              <a:t>cases nationwide</a:t>
            </a:r>
            <a:endParaRPr lang="en-US" altLang="en-US" sz="3200" dirty="0" smtClean="0"/>
          </a:p>
          <a:p>
            <a:pPr marL="457200" indent="-457200" algn="l" defTabSz="90488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90488" algn="l"/>
              </a:tabLst>
            </a:pPr>
            <a:r>
              <a:rPr lang="en-US" altLang="en-US" sz="3200" dirty="0" smtClean="0"/>
              <a:t>Recognition </a:t>
            </a:r>
            <a:r>
              <a:rPr lang="en-US" altLang="en-US" sz="3200" dirty="0" smtClean="0"/>
              <a:t>of the importance of workplace culture, </a:t>
            </a:r>
            <a:r>
              <a:rPr lang="en-US" altLang="en-US" sz="3200" dirty="0" smtClean="0"/>
              <a:t>job responsibilities, </a:t>
            </a:r>
            <a:r>
              <a:rPr lang="en-US" altLang="en-US" sz="3200" dirty="0" smtClean="0"/>
              <a:t>and </a:t>
            </a:r>
            <a:r>
              <a:rPr lang="en-US" altLang="en-US" sz="3200" dirty="0" smtClean="0"/>
              <a:t>employee engagement</a:t>
            </a:r>
          </a:p>
          <a:p>
            <a:pPr marL="457200" indent="-457200" algn="l" defTabSz="90488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90488" algn="l"/>
              </a:tabLst>
            </a:pPr>
            <a:r>
              <a:rPr lang="en-US" altLang="en-US" sz="3200" dirty="0" smtClean="0"/>
              <a:t>Teamwork </a:t>
            </a:r>
          </a:p>
          <a:p>
            <a:pPr marL="457200" indent="-457200" algn="l" defTabSz="90488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90488" algn="l"/>
              </a:tabLst>
            </a:pPr>
            <a:r>
              <a:rPr lang="en-US" altLang="en-US" sz="3200" dirty="0" smtClean="0"/>
              <a:t>On the job mentoring</a:t>
            </a:r>
            <a:endParaRPr lang="en-US" altLang="en-US" sz="3200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E19E0A87-5258-4787-B436-7B43EB14F2CC}" type="slidenum">
              <a:rPr lang="en-US" altLang="en-US">
                <a:latin typeface="Arial" panose="020B0604020202020204" pitchFamily="34" charset="0"/>
              </a:rPr>
              <a:pPr/>
              <a:t>9</a:t>
            </a:fld>
            <a:endParaRPr lang="en-US" altLang="en-US" sz="1400">
              <a:latin typeface="Times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021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BACKING_FORM_KEY" val="6294068-c:\users\solisa\desktop\shrm ageing workforce.pptx"/>
  <p:tag name="ARTICULATE_PRESENTER_VERSION" val="8"/>
  <p:tag name="ARTICULATE_USED_PAGE_ORIENTATION" val="1"/>
  <p:tag name="ARTICULATE_USED_PAGE_SIZE" val="7"/>
  <p:tag name="ARTICULATE_DESIGN_ID_OFFICE THEME" val="gBO2wgJK"/>
  <p:tag name="ARTICULATE_DESIGN_ID_CUSTOM DESIGN" val="wznvYdf6"/>
  <p:tag name="ARTICULATE_SLIDE_THUMBNAIL_REFRESH" val="1"/>
  <p:tag name="ARTICULATE_SLIDE_COUNT" val="16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USED_LAYOUT" val="1"/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USED_LAYOUT" val="2"/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USED_LAYOUT" val="2"/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USED_LAYOUT" val="2"/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USED_LAYOUT" val="2"/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USED_LAYOUT" val="2"/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USED_LAYOUT" val="1"/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USED_LAYOUT" val="2"/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USED_LAYOUT" val="2"/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USED_LAYOUT" val="2"/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USED_LAYOUT" val="2"/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USED_LAYOUT" val="2"/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USED_LAYOUT" val="2"/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756</Words>
  <Application>Microsoft Office PowerPoint</Application>
  <PresentationFormat>Widescreen</PresentationFormat>
  <Paragraphs>141</Paragraphs>
  <Slides>16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ＭＳ Ｐゴシック</vt:lpstr>
      <vt:lpstr>ＭＳ Ｐゴシック</vt:lpstr>
      <vt:lpstr>Arial</vt:lpstr>
      <vt:lpstr>Arial Black</vt:lpstr>
      <vt:lpstr>Calibri</vt:lpstr>
      <vt:lpstr>Calibri Light</vt:lpstr>
      <vt:lpstr>Tahoma</vt:lpstr>
      <vt:lpstr>Times</vt:lpstr>
      <vt:lpstr>ヒラギノ角ゴ ProN W3</vt:lpstr>
      <vt:lpstr>Office Theme</vt:lpstr>
      <vt:lpstr>Custom Design</vt:lpstr>
      <vt:lpstr>Our Ageing Workforce</vt:lpstr>
      <vt:lpstr>What We’ll Cover</vt:lpstr>
      <vt:lpstr>Check out these numbers</vt:lpstr>
      <vt:lpstr>Workers over age 55 in the Labor Force as a Proportion of all workers, projected1950 to 2030</vt:lpstr>
      <vt:lpstr>Why is the workforce aging?</vt:lpstr>
      <vt:lpstr>Health/Safety</vt:lpstr>
      <vt:lpstr>Knowledge Transfer</vt:lpstr>
      <vt:lpstr>Why do so many claim Social Security early</vt:lpstr>
      <vt:lpstr> Issues and Concerns in the Workplace</vt:lpstr>
      <vt:lpstr>What Aging Workers Want?</vt:lpstr>
      <vt:lpstr> Myths vs. Facts  </vt:lpstr>
      <vt:lpstr>PowerPoint Presentation</vt:lpstr>
      <vt:lpstr>Strategies for Keeping Aging Workers Employed </vt:lpstr>
      <vt:lpstr>Does Working Longer Lead to  Healthier and Happier People?</vt:lpstr>
      <vt:lpstr>Team Table Solution – What would you do?</vt:lpstr>
      <vt:lpstr>Thank You for your participation.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Solis</dc:creator>
  <cp:lastModifiedBy>Amy Solis</cp:lastModifiedBy>
  <cp:revision>21</cp:revision>
  <dcterms:created xsi:type="dcterms:W3CDTF">2017-10-05T06:48:08Z</dcterms:created>
  <dcterms:modified xsi:type="dcterms:W3CDTF">2017-10-16T18:20:04Z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Presentation1</vt:lpwstr>
  </property>
  <property fmtid="{D5CDD505-2E9C-101B-9397-08002B2CF9AE}" pid="3" name="ArticulateUseProject">
    <vt:lpwstr>1</vt:lpwstr>
  </property>
  <property fmtid="{D5CDD505-2E9C-101B-9397-08002B2CF9AE}" pid="4" name="ArticulateProjectVersion">
    <vt:lpwstr>8</vt:lpwstr>
  </property>
  <property fmtid="{D5CDD505-2E9C-101B-9397-08002B2CF9AE}" pid="5" name="ArticulateGUID">
    <vt:lpwstr>9259DEA8-5923-4AA2-AEE9-96D56CBC0593</vt:lpwstr>
  </property>
  <property fmtid="{D5CDD505-2E9C-101B-9397-08002B2CF9AE}" pid="6" name="ArticulateProjectFull">
    <vt:lpwstr>K:\Training\Classes\2017 Classes &amp; Materials\Ageing Workforce\SHRM AGEING WORKFORCE.ppta</vt:lpwstr>
  </property>
</Properties>
</file>