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2" r:id="rId4"/>
    <p:sldId id="256" r:id="rId5"/>
    <p:sldId id="263" r:id="rId6"/>
    <p:sldId id="257" r:id="rId7"/>
    <p:sldId id="260" r:id="rId8"/>
    <p:sldId id="261" r:id="rId9"/>
    <p:sldId id="259" r:id="rId10"/>
    <p:sldId id="258"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4" autoAdjust="0"/>
    <p:restoredTop sz="94660"/>
  </p:normalViewPr>
  <p:slideViewPr>
    <p:cSldViewPr snapToGrid="0">
      <p:cViewPr varScale="1">
        <p:scale>
          <a:sx n="115" d="100"/>
          <a:sy n="115" d="100"/>
        </p:scale>
        <p:origin x="31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36E234-ABD9-421A-9881-17CB71B369BD}"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3BFEB-3D2C-4058-A833-2379B4F2D9A9}" type="slidenum">
              <a:rPr lang="en-US" smtClean="0"/>
              <a:t>‹#›</a:t>
            </a:fld>
            <a:endParaRPr lang="en-US"/>
          </a:p>
        </p:txBody>
      </p:sp>
    </p:spTree>
    <p:extLst>
      <p:ext uri="{BB962C8B-B14F-4D97-AF65-F5344CB8AC3E}">
        <p14:creationId xmlns:p14="http://schemas.microsoft.com/office/powerpoint/2010/main" val="1224354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36E234-ABD9-421A-9881-17CB71B369BD}"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3BFEB-3D2C-4058-A833-2379B4F2D9A9}" type="slidenum">
              <a:rPr lang="en-US" smtClean="0"/>
              <a:t>‹#›</a:t>
            </a:fld>
            <a:endParaRPr lang="en-US"/>
          </a:p>
        </p:txBody>
      </p:sp>
    </p:spTree>
    <p:extLst>
      <p:ext uri="{BB962C8B-B14F-4D97-AF65-F5344CB8AC3E}">
        <p14:creationId xmlns:p14="http://schemas.microsoft.com/office/powerpoint/2010/main" val="183291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36E234-ABD9-421A-9881-17CB71B369BD}"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3BFEB-3D2C-4058-A833-2379B4F2D9A9}" type="slidenum">
              <a:rPr lang="en-US" smtClean="0"/>
              <a:t>‹#›</a:t>
            </a:fld>
            <a:endParaRPr lang="en-US"/>
          </a:p>
        </p:txBody>
      </p:sp>
    </p:spTree>
    <p:extLst>
      <p:ext uri="{BB962C8B-B14F-4D97-AF65-F5344CB8AC3E}">
        <p14:creationId xmlns:p14="http://schemas.microsoft.com/office/powerpoint/2010/main" val="260024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36E234-ABD9-421A-9881-17CB71B369BD}"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3BFEB-3D2C-4058-A833-2379B4F2D9A9}" type="slidenum">
              <a:rPr lang="en-US" smtClean="0"/>
              <a:t>‹#›</a:t>
            </a:fld>
            <a:endParaRPr lang="en-US"/>
          </a:p>
        </p:txBody>
      </p:sp>
    </p:spTree>
    <p:extLst>
      <p:ext uri="{BB962C8B-B14F-4D97-AF65-F5344CB8AC3E}">
        <p14:creationId xmlns:p14="http://schemas.microsoft.com/office/powerpoint/2010/main" val="3460923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36E234-ABD9-421A-9881-17CB71B369BD}"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3BFEB-3D2C-4058-A833-2379B4F2D9A9}" type="slidenum">
              <a:rPr lang="en-US" smtClean="0"/>
              <a:t>‹#›</a:t>
            </a:fld>
            <a:endParaRPr lang="en-US"/>
          </a:p>
        </p:txBody>
      </p:sp>
    </p:spTree>
    <p:extLst>
      <p:ext uri="{BB962C8B-B14F-4D97-AF65-F5344CB8AC3E}">
        <p14:creationId xmlns:p14="http://schemas.microsoft.com/office/powerpoint/2010/main" val="3582311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36E234-ABD9-421A-9881-17CB71B369BD}"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3BFEB-3D2C-4058-A833-2379B4F2D9A9}" type="slidenum">
              <a:rPr lang="en-US" smtClean="0"/>
              <a:t>‹#›</a:t>
            </a:fld>
            <a:endParaRPr lang="en-US"/>
          </a:p>
        </p:txBody>
      </p:sp>
    </p:spTree>
    <p:extLst>
      <p:ext uri="{BB962C8B-B14F-4D97-AF65-F5344CB8AC3E}">
        <p14:creationId xmlns:p14="http://schemas.microsoft.com/office/powerpoint/2010/main" val="2398973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36E234-ABD9-421A-9881-17CB71B369BD}"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73BFEB-3D2C-4058-A833-2379B4F2D9A9}" type="slidenum">
              <a:rPr lang="en-US" smtClean="0"/>
              <a:t>‹#›</a:t>
            </a:fld>
            <a:endParaRPr lang="en-US"/>
          </a:p>
        </p:txBody>
      </p:sp>
    </p:spTree>
    <p:extLst>
      <p:ext uri="{BB962C8B-B14F-4D97-AF65-F5344CB8AC3E}">
        <p14:creationId xmlns:p14="http://schemas.microsoft.com/office/powerpoint/2010/main" val="751336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36E234-ABD9-421A-9881-17CB71B369BD}"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73BFEB-3D2C-4058-A833-2379B4F2D9A9}" type="slidenum">
              <a:rPr lang="en-US" smtClean="0"/>
              <a:t>‹#›</a:t>
            </a:fld>
            <a:endParaRPr lang="en-US"/>
          </a:p>
        </p:txBody>
      </p:sp>
    </p:spTree>
    <p:extLst>
      <p:ext uri="{BB962C8B-B14F-4D97-AF65-F5344CB8AC3E}">
        <p14:creationId xmlns:p14="http://schemas.microsoft.com/office/powerpoint/2010/main" val="704448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36E234-ABD9-421A-9881-17CB71B369BD}"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73BFEB-3D2C-4058-A833-2379B4F2D9A9}" type="slidenum">
              <a:rPr lang="en-US" smtClean="0"/>
              <a:t>‹#›</a:t>
            </a:fld>
            <a:endParaRPr lang="en-US"/>
          </a:p>
        </p:txBody>
      </p:sp>
    </p:spTree>
    <p:extLst>
      <p:ext uri="{BB962C8B-B14F-4D97-AF65-F5344CB8AC3E}">
        <p14:creationId xmlns:p14="http://schemas.microsoft.com/office/powerpoint/2010/main" val="770019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36E234-ABD9-421A-9881-17CB71B369BD}"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3BFEB-3D2C-4058-A833-2379B4F2D9A9}" type="slidenum">
              <a:rPr lang="en-US" smtClean="0"/>
              <a:t>‹#›</a:t>
            </a:fld>
            <a:endParaRPr lang="en-US"/>
          </a:p>
        </p:txBody>
      </p:sp>
    </p:spTree>
    <p:extLst>
      <p:ext uri="{BB962C8B-B14F-4D97-AF65-F5344CB8AC3E}">
        <p14:creationId xmlns:p14="http://schemas.microsoft.com/office/powerpoint/2010/main" val="1249113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36E234-ABD9-421A-9881-17CB71B369BD}"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3BFEB-3D2C-4058-A833-2379B4F2D9A9}" type="slidenum">
              <a:rPr lang="en-US" smtClean="0"/>
              <a:t>‹#›</a:t>
            </a:fld>
            <a:endParaRPr lang="en-US"/>
          </a:p>
        </p:txBody>
      </p:sp>
    </p:spTree>
    <p:extLst>
      <p:ext uri="{BB962C8B-B14F-4D97-AF65-F5344CB8AC3E}">
        <p14:creationId xmlns:p14="http://schemas.microsoft.com/office/powerpoint/2010/main" val="3653033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6E234-ABD9-421A-9881-17CB71B369BD}" type="datetimeFigureOut">
              <a:rPr lang="en-US" smtClean="0"/>
              <a:t>1/21/2020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3BFEB-3D2C-4058-A833-2379B4F2D9A9}" type="slidenum">
              <a:rPr lang="en-US" smtClean="0"/>
              <a:t>‹#›</a:t>
            </a:fld>
            <a:endParaRPr lang="en-US"/>
          </a:p>
        </p:txBody>
      </p:sp>
    </p:spTree>
    <p:extLst>
      <p:ext uri="{BB962C8B-B14F-4D97-AF65-F5344CB8AC3E}">
        <p14:creationId xmlns:p14="http://schemas.microsoft.com/office/powerpoint/2010/main" val="2570370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mentalhealthfirstaid.org/take-a-course/" TargetMode="External"/><Relationship Id="rId3" Type="http://schemas.openxmlformats.org/officeDocument/2006/relationships/hyperlink" Target="https://www.samhsa.gov/find-help/national-helpline" TargetMode="External"/><Relationship Id="rId7" Type="http://schemas.openxmlformats.org/officeDocument/2006/relationships/hyperlink" Target="https://www.thenationalcouncil.org/providers/" TargetMode="External"/><Relationship Id="rId2" Type="http://schemas.openxmlformats.org/officeDocument/2006/relationships/hyperlink" Target="https://suicidepreventionlifeline.org/" TargetMode="External"/><Relationship Id="rId1" Type="http://schemas.openxmlformats.org/officeDocument/2006/relationships/slideLayout" Target="../slideLayouts/slideLayout2.xml"/><Relationship Id="rId6" Type="http://schemas.openxmlformats.org/officeDocument/2006/relationships/hyperlink" Target="https://www.veteranscrisisline.net/" TargetMode="External"/><Relationship Id="rId5" Type="http://schemas.openxmlformats.org/officeDocument/2006/relationships/hyperlink" Target="https://www.thetrevorproject.org/" TargetMode="External"/><Relationship Id="rId4" Type="http://schemas.openxmlformats.org/officeDocument/2006/relationships/hyperlink" Target="https://www.crisistextline.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Mental Health Basics</a:t>
            </a:r>
            <a:endParaRPr lang="en-US" dirty="0"/>
          </a:p>
        </p:txBody>
      </p:sp>
      <p:sp>
        <p:nvSpPr>
          <p:cNvPr id="3" name="Subtitle 2"/>
          <p:cNvSpPr>
            <a:spLocks noGrp="1"/>
          </p:cNvSpPr>
          <p:nvPr>
            <p:ph type="subTitle" idx="1"/>
          </p:nvPr>
        </p:nvSpPr>
        <p:spPr/>
        <p:txBody>
          <a:bodyPr/>
          <a:lstStyle/>
          <a:p>
            <a:r>
              <a:rPr lang="en-US" dirty="0" smtClean="0"/>
              <a:t>Michele Wilsie, MBA</a:t>
            </a:r>
          </a:p>
          <a:p>
            <a:r>
              <a:rPr lang="en-US" dirty="0" smtClean="0"/>
              <a:t>Community Behavioral Health Rates and Finance Manager, HCA</a:t>
            </a:r>
            <a:endParaRPr lang="en-US" dirty="0"/>
          </a:p>
        </p:txBody>
      </p:sp>
    </p:spTree>
    <p:extLst>
      <p:ext uri="{BB962C8B-B14F-4D97-AF65-F5344CB8AC3E}">
        <p14:creationId xmlns:p14="http://schemas.microsoft.com/office/powerpoint/2010/main" val="3988586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Where to get help when you need it, for yourself or others.</a:t>
            </a:r>
            <a:br>
              <a:rPr lang="en-US" dirty="0"/>
            </a:br>
            <a:r>
              <a:rPr lang="en-US" dirty="0"/>
              <a:t> </a:t>
            </a:r>
          </a:p>
        </p:txBody>
      </p:sp>
      <p:sp>
        <p:nvSpPr>
          <p:cNvPr id="3" name="Content Placeholder 2"/>
          <p:cNvSpPr>
            <a:spLocks noGrp="1"/>
          </p:cNvSpPr>
          <p:nvPr>
            <p:ph idx="1"/>
          </p:nvPr>
        </p:nvSpPr>
        <p:spPr/>
        <p:txBody>
          <a:bodyPr>
            <a:normAutofit fontScale="55000" lnSpcReduction="20000"/>
          </a:bodyPr>
          <a:lstStyle/>
          <a:p>
            <a:pPr fontAlgn="base"/>
            <a:r>
              <a:rPr lang="en-US" b="1" dirty="0"/>
              <a:t>These five mental health resources can #</a:t>
            </a:r>
            <a:r>
              <a:rPr lang="en-US" b="1" dirty="0" err="1"/>
              <a:t>BeTheDifference</a:t>
            </a:r>
            <a:r>
              <a:rPr lang="en-US" b="1" dirty="0"/>
              <a:t> when you need it most.</a:t>
            </a:r>
            <a:endParaRPr lang="en-US" dirty="0"/>
          </a:p>
          <a:p>
            <a:pPr fontAlgn="base"/>
            <a:r>
              <a:rPr lang="en-US" u="sng" dirty="0">
                <a:hlinkClick r:id="rId2"/>
              </a:rPr>
              <a:t>The National Suicide Prevention Line</a:t>
            </a:r>
            <a:r>
              <a:rPr lang="en-US" dirty="0"/>
              <a:t>. This hotline provides free, confidential support 24/7 to people in distress across the United States. Call 1-800-273-TALK (8255) for support.</a:t>
            </a:r>
          </a:p>
          <a:p>
            <a:pPr fontAlgn="base"/>
            <a:r>
              <a:rPr lang="en-US" u="sng" dirty="0">
                <a:hlinkClick r:id="rId3"/>
              </a:rPr>
              <a:t>The SAMHSA Helpline</a:t>
            </a:r>
            <a:r>
              <a:rPr lang="en-US" dirty="0"/>
              <a:t>. SAMHSA’s National Helpline is a free, confidential information service that provides treatment and support referrals 24/7 to people facing mental illness and addictions. Call 1-800-662-HELP (4357) for support.</a:t>
            </a:r>
          </a:p>
          <a:p>
            <a:pPr fontAlgn="base"/>
            <a:r>
              <a:rPr lang="en-US" u="sng" dirty="0">
                <a:hlinkClick r:id="rId4"/>
              </a:rPr>
              <a:t>Crisis Text Line.</a:t>
            </a:r>
            <a:r>
              <a:rPr lang="en-US" dirty="0"/>
              <a:t> Crisis Text Line provides free, confidential support via text message 24/7 to those in crisis situations. Text HOME to 741741 for support.</a:t>
            </a:r>
          </a:p>
          <a:p>
            <a:pPr fontAlgn="base"/>
            <a:r>
              <a:rPr lang="en-US" u="sng" dirty="0">
                <a:hlinkClick r:id="rId5"/>
              </a:rPr>
              <a:t>The Trevor Project</a:t>
            </a:r>
            <a:r>
              <a:rPr lang="en-US" dirty="0"/>
              <a:t>. The Trevor Project provides free, confidential support 24/7 to LGBTQ youth via a helpline, text and online instant messaging system. Call 1-866-488-7386 for support.</a:t>
            </a:r>
          </a:p>
          <a:p>
            <a:pPr fontAlgn="base"/>
            <a:r>
              <a:rPr lang="en-US" u="sng" dirty="0">
                <a:hlinkClick r:id="rId6"/>
              </a:rPr>
              <a:t>The Veterans Crisis Line</a:t>
            </a:r>
            <a:r>
              <a:rPr lang="en-US" dirty="0"/>
              <a:t>. The Veterans Crisis line provides free, confidential support 24/7 to veterans, all service members and their family and friends in times of need. Call 1-800-273-8255 and press 1 or text 838255 for support.</a:t>
            </a:r>
          </a:p>
          <a:p>
            <a:pPr fontAlgn="base"/>
            <a:r>
              <a:rPr lang="en-US" dirty="0"/>
              <a:t>For more mental health information and resources, visit the National Council for Behavioral Health’s </a:t>
            </a:r>
            <a:r>
              <a:rPr lang="en-US" u="sng" dirty="0">
                <a:hlinkClick r:id="rId7"/>
              </a:rPr>
              <a:t>Find a Provider site</a:t>
            </a:r>
            <a:r>
              <a:rPr lang="en-US" dirty="0"/>
              <a:t>.</a:t>
            </a:r>
          </a:p>
          <a:p>
            <a:pPr fontAlgn="base"/>
            <a:r>
              <a:rPr lang="en-US" dirty="0"/>
              <a:t>You can also </a:t>
            </a:r>
            <a:r>
              <a:rPr lang="en-US" u="sng" dirty="0">
                <a:hlinkClick r:id="rId8"/>
              </a:rPr>
              <a:t>take a Mental Health First Aid course</a:t>
            </a:r>
            <a:r>
              <a:rPr lang="en-US" dirty="0"/>
              <a:t>. Mental Health First Aid will teach you the common signs and symptoms of mental health and substance use challenges and how to respond to someone in both crisis and non-crisis situations</a:t>
            </a:r>
            <a:r>
              <a:rPr lang="en-US" dirty="0" smtClean="0"/>
              <a:t>.</a:t>
            </a:r>
          </a:p>
          <a:p>
            <a:pPr fontAlgn="base"/>
            <a:r>
              <a:rPr lang="en-US" dirty="0" smtClean="0"/>
              <a:t>Local Crisis Resources for Thurston County: </a:t>
            </a:r>
          </a:p>
          <a:p>
            <a:pPr lvl="1" fontAlgn="base"/>
            <a:r>
              <a:rPr lang="en-US" dirty="0" smtClean="0"/>
              <a:t>Crisis Clinic of Thurston &amp; Mason Counties – 360-586-2800</a:t>
            </a:r>
            <a:endParaRPr lang="en-US" dirty="0"/>
          </a:p>
          <a:p>
            <a:endParaRPr lang="en-US" dirty="0"/>
          </a:p>
        </p:txBody>
      </p:sp>
    </p:spTree>
    <p:extLst>
      <p:ext uri="{BB962C8B-B14F-4D97-AF65-F5344CB8AC3E}">
        <p14:creationId xmlns:p14="http://schemas.microsoft.com/office/powerpoint/2010/main" val="457401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993" y="365126"/>
            <a:ext cx="10581807" cy="331918"/>
          </a:xfrm>
        </p:spPr>
        <p:txBody>
          <a:bodyPr>
            <a:normAutofit fontScale="90000"/>
          </a:bodyPr>
          <a:lstStyle/>
          <a:p>
            <a:r>
              <a:rPr lang="en-US" dirty="0" smtClean="0"/>
              <a:t>Statewide Crisis Services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6928743"/>
              </p:ext>
            </p:extLst>
          </p:nvPr>
        </p:nvGraphicFramePr>
        <p:xfrm>
          <a:off x="1206708" y="764513"/>
          <a:ext cx="6580683" cy="5726214"/>
        </p:xfrm>
        <a:graphic>
          <a:graphicData uri="http://schemas.openxmlformats.org/drawingml/2006/table">
            <a:tbl>
              <a:tblPr/>
              <a:tblGrid>
                <a:gridCol w="3077981">
                  <a:extLst>
                    <a:ext uri="{9D8B030D-6E8A-4147-A177-3AD203B41FA5}">
                      <a16:colId xmlns:a16="http://schemas.microsoft.com/office/drawing/2014/main" val="859891041"/>
                    </a:ext>
                  </a:extLst>
                </a:gridCol>
                <a:gridCol w="1751351">
                  <a:extLst>
                    <a:ext uri="{9D8B030D-6E8A-4147-A177-3AD203B41FA5}">
                      <a16:colId xmlns:a16="http://schemas.microsoft.com/office/drawing/2014/main" val="3038957763"/>
                    </a:ext>
                  </a:extLst>
                </a:gridCol>
                <a:gridCol w="1751351">
                  <a:extLst>
                    <a:ext uri="{9D8B030D-6E8A-4147-A177-3AD203B41FA5}">
                      <a16:colId xmlns:a16="http://schemas.microsoft.com/office/drawing/2014/main" val="1402297601"/>
                    </a:ext>
                  </a:extLst>
                </a:gridCol>
              </a:tblGrid>
              <a:tr h="146826">
                <a:tc>
                  <a:txBody>
                    <a:bodyPr/>
                    <a:lstStyle/>
                    <a:p>
                      <a:pPr fontAlgn="t" latinLnBrk="0"/>
                      <a:r>
                        <a:rPr lang="en-US" sz="400">
                          <a:effectLst/>
                          <a:latin typeface="SourceSansPro"/>
                        </a:rPr>
                        <a:t>Adams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latin typeface="SourceSansPro"/>
                        </a:rPr>
                        <a:t>Spokane County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latin typeface="SourceSansPro"/>
                        </a:rPr>
                        <a:t>1-877-266-1818</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799685617"/>
                  </a:ext>
                </a:extLst>
              </a:tr>
              <a:tr h="146826">
                <a:tc>
                  <a:txBody>
                    <a:bodyPr/>
                    <a:lstStyle/>
                    <a:p>
                      <a:pPr fontAlgn="t" latinLnBrk="0"/>
                      <a:r>
                        <a:rPr lang="en-US" sz="400">
                          <a:effectLst/>
                          <a:latin typeface="SourceSansPro"/>
                        </a:rPr>
                        <a:t>Asotin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Greater Columbia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latin typeface="SourceSansPro"/>
                        </a:rPr>
                        <a:t>1-888-544-9986</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688390278"/>
                  </a:ext>
                </a:extLst>
              </a:tr>
              <a:tr h="146826">
                <a:tc>
                  <a:txBody>
                    <a:bodyPr/>
                    <a:lstStyle/>
                    <a:p>
                      <a:pPr fontAlgn="t" latinLnBrk="0"/>
                      <a:r>
                        <a:rPr lang="en-US" sz="400">
                          <a:effectLst/>
                        </a:rPr>
                        <a:t>Benton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Greater Columbia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1-888-544-9986</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2792602751"/>
                  </a:ext>
                </a:extLst>
              </a:tr>
              <a:tr h="146826">
                <a:tc>
                  <a:txBody>
                    <a:bodyPr/>
                    <a:lstStyle/>
                    <a:p>
                      <a:pPr fontAlgn="t" latinLnBrk="0"/>
                      <a:r>
                        <a:rPr lang="en-US" sz="400">
                          <a:effectLst/>
                        </a:rPr>
                        <a:t>Chelan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Beacon Health Options</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1-800-852-2923  </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672003053"/>
                  </a:ext>
                </a:extLst>
              </a:tr>
              <a:tr h="146826">
                <a:tc>
                  <a:txBody>
                    <a:bodyPr/>
                    <a:lstStyle/>
                    <a:p>
                      <a:pPr fontAlgn="t" latinLnBrk="0"/>
                      <a:r>
                        <a:rPr lang="en-US" sz="400">
                          <a:effectLst/>
                        </a:rPr>
                        <a:t>Clallam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Salish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1-888-910-0416</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2021692602"/>
                  </a:ext>
                </a:extLst>
              </a:tr>
              <a:tr h="146826">
                <a:tc>
                  <a:txBody>
                    <a:bodyPr/>
                    <a:lstStyle/>
                    <a:p>
                      <a:pPr fontAlgn="t" latinLnBrk="0"/>
                      <a:r>
                        <a:rPr lang="en-US" sz="400">
                          <a:effectLst/>
                        </a:rPr>
                        <a:t>Clark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Beacon Health Options</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1-800-626-8137</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3720445469"/>
                  </a:ext>
                </a:extLst>
              </a:tr>
              <a:tr h="146826">
                <a:tc>
                  <a:txBody>
                    <a:bodyPr/>
                    <a:lstStyle/>
                    <a:p>
                      <a:pPr fontAlgn="t" latinLnBrk="0"/>
                      <a:r>
                        <a:rPr lang="en-US" sz="400">
                          <a:effectLst/>
                        </a:rPr>
                        <a:t>Columbia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Greater Columbia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1-888-544-9986</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2870888211"/>
                  </a:ext>
                </a:extLst>
              </a:tr>
              <a:tr h="146826">
                <a:tc>
                  <a:txBody>
                    <a:bodyPr/>
                    <a:lstStyle/>
                    <a:p>
                      <a:pPr fontAlgn="t" latinLnBrk="0"/>
                      <a:r>
                        <a:rPr lang="en-US" sz="400">
                          <a:effectLst/>
                        </a:rPr>
                        <a:t>Cowlitz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Great Rivers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1-800-803-8833</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4012904217"/>
                  </a:ext>
                </a:extLst>
              </a:tr>
              <a:tr h="146826">
                <a:tc>
                  <a:txBody>
                    <a:bodyPr/>
                    <a:lstStyle/>
                    <a:p>
                      <a:pPr fontAlgn="t" latinLnBrk="0"/>
                      <a:r>
                        <a:rPr lang="en-US" sz="400">
                          <a:effectLst/>
                        </a:rPr>
                        <a:t>Douglas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Beacon Health Options</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1-800-852-2923</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2402092799"/>
                  </a:ext>
                </a:extLst>
              </a:tr>
              <a:tr h="146826">
                <a:tc>
                  <a:txBody>
                    <a:bodyPr/>
                    <a:lstStyle/>
                    <a:p>
                      <a:pPr fontAlgn="t" latinLnBrk="0"/>
                      <a:r>
                        <a:rPr lang="en-US" sz="400">
                          <a:effectLst/>
                        </a:rPr>
                        <a:t>Ferry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Spokane County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1-877-266-1818</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1603484284"/>
                  </a:ext>
                </a:extLst>
              </a:tr>
              <a:tr h="146826">
                <a:tc>
                  <a:txBody>
                    <a:bodyPr/>
                    <a:lstStyle/>
                    <a:p>
                      <a:pPr fontAlgn="t" latinLnBrk="0"/>
                      <a:r>
                        <a:rPr lang="en-US" sz="400">
                          <a:effectLst/>
                        </a:rPr>
                        <a:t>Franklin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Greater Columbia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1-888-544-9986</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2305754835"/>
                  </a:ext>
                </a:extLst>
              </a:tr>
              <a:tr h="146826">
                <a:tc>
                  <a:txBody>
                    <a:bodyPr/>
                    <a:lstStyle/>
                    <a:p>
                      <a:pPr fontAlgn="t" latinLnBrk="0"/>
                      <a:r>
                        <a:rPr lang="en-US" sz="400">
                          <a:effectLst/>
                        </a:rPr>
                        <a:t>Garfield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Greater Columbia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1-888-544-9986</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3138322309"/>
                  </a:ext>
                </a:extLst>
              </a:tr>
              <a:tr h="146826">
                <a:tc>
                  <a:txBody>
                    <a:bodyPr/>
                    <a:lstStyle/>
                    <a:p>
                      <a:pPr fontAlgn="t" latinLnBrk="0"/>
                      <a:r>
                        <a:rPr lang="en-US" sz="400">
                          <a:effectLst/>
                        </a:rPr>
                        <a:t>Grant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Beacon Health Options</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1-800-852-2923</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4294442994"/>
                  </a:ext>
                </a:extLst>
              </a:tr>
              <a:tr h="146826">
                <a:tc>
                  <a:txBody>
                    <a:bodyPr/>
                    <a:lstStyle/>
                    <a:p>
                      <a:pPr fontAlgn="t" latinLnBrk="0"/>
                      <a:r>
                        <a:rPr lang="en-US" sz="400">
                          <a:effectLst/>
                        </a:rPr>
                        <a:t>Grays Harbor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Great Rivers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1-800-803-8833</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4091242195"/>
                  </a:ext>
                </a:extLst>
              </a:tr>
              <a:tr h="146826">
                <a:tc>
                  <a:txBody>
                    <a:bodyPr/>
                    <a:lstStyle/>
                    <a:p>
                      <a:pPr fontAlgn="t" latinLnBrk="0"/>
                      <a:r>
                        <a:rPr lang="en-US" sz="400">
                          <a:effectLst/>
                        </a:rPr>
                        <a:t>Island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North Sound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1-800-584-3578 </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1744637159"/>
                  </a:ext>
                </a:extLst>
              </a:tr>
              <a:tr h="146826">
                <a:tc>
                  <a:txBody>
                    <a:bodyPr/>
                    <a:lstStyle/>
                    <a:p>
                      <a:pPr fontAlgn="t" latinLnBrk="0"/>
                      <a:r>
                        <a:rPr lang="en-US" sz="400">
                          <a:effectLst/>
                        </a:rPr>
                        <a:t>Jefferson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Salish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1-888-910-0416</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137823928"/>
                  </a:ext>
                </a:extLst>
              </a:tr>
              <a:tr h="146826">
                <a:tc>
                  <a:txBody>
                    <a:bodyPr/>
                    <a:lstStyle/>
                    <a:p>
                      <a:pPr fontAlgn="t" latinLnBrk="0"/>
                      <a:r>
                        <a:rPr lang="en-US" sz="400">
                          <a:effectLst/>
                        </a:rPr>
                        <a:t>King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King County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1-866-427-4747</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2825852682"/>
                  </a:ext>
                </a:extLst>
              </a:tr>
              <a:tr h="146826">
                <a:tc>
                  <a:txBody>
                    <a:bodyPr/>
                    <a:lstStyle/>
                    <a:p>
                      <a:pPr fontAlgn="t" latinLnBrk="0"/>
                      <a:r>
                        <a:rPr lang="en-US" sz="400">
                          <a:effectLst/>
                        </a:rPr>
                        <a:t>Kitsap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Salish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1-888-910-0416</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1942348133"/>
                  </a:ext>
                </a:extLst>
              </a:tr>
              <a:tr h="146826">
                <a:tc>
                  <a:txBody>
                    <a:bodyPr/>
                    <a:lstStyle/>
                    <a:p>
                      <a:pPr fontAlgn="t" latinLnBrk="0"/>
                      <a:r>
                        <a:rPr lang="en-US" sz="400">
                          <a:effectLst/>
                        </a:rPr>
                        <a:t>Kittitas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Greater Columbia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1-888-544-9986</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1275599420"/>
                  </a:ext>
                </a:extLst>
              </a:tr>
              <a:tr h="146826">
                <a:tc>
                  <a:txBody>
                    <a:bodyPr/>
                    <a:lstStyle/>
                    <a:p>
                      <a:pPr fontAlgn="t" latinLnBrk="0"/>
                      <a:r>
                        <a:rPr lang="en-US" sz="400">
                          <a:effectLst/>
                        </a:rPr>
                        <a:t>Klickitat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Beacon Health Options</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1-800-626-8137</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686134808"/>
                  </a:ext>
                </a:extLst>
              </a:tr>
              <a:tr h="146826">
                <a:tc>
                  <a:txBody>
                    <a:bodyPr/>
                    <a:lstStyle/>
                    <a:p>
                      <a:pPr fontAlgn="t" latinLnBrk="0"/>
                      <a:r>
                        <a:rPr lang="en-US" sz="400">
                          <a:effectLst/>
                        </a:rPr>
                        <a:t>Lewis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Great Rivers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1-800-803-8833</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3302506406"/>
                  </a:ext>
                </a:extLst>
              </a:tr>
              <a:tr h="146826">
                <a:tc>
                  <a:txBody>
                    <a:bodyPr/>
                    <a:lstStyle/>
                    <a:p>
                      <a:pPr fontAlgn="t" latinLnBrk="0"/>
                      <a:r>
                        <a:rPr lang="en-US" sz="400">
                          <a:effectLst/>
                        </a:rPr>
                        <a:t>Lincoln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Spokane County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1-877-266-1818</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1204742737"/>
                  </a:ext>
                </a:extLst>
              </a:tr>
              <a:tr h="146826">
                <a:tc>
                  <a:txBody>
                    <a:bodyPr/>
                    <a:lstStyle/>
                    <a:p>
                      <a:pPr fontAlgn="t" latinLnBrk="0"/>
                      <a:r>
                        <a:rPr lang="en-US" sz="400">
                          <a:effectLst/>
                        </a:rPr>
                        <a:t>Mason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Thurston-Mason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1-800-270-0041</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520966552"/>
                  </a:ext>
                </a:extLst>
              </a:tr>
              <a:tr h="146826">
                <a:tc>
                  <a:txBody>
                    <a:bodyPr/>
                    <a:lstStyle/>
                    <a:p>
                      <a:pPr fontAlgn="t" latinLnBrk="0"/>
                      <a:r>
                        <a:rPr lang="en-US" sz="400">
                          <a:effectLst/>
                        </a:rPr>
                        <a:t>Okanogan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Beacon Health Options</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1-800-852-2923</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2140737596"/>
                  </a:ext>
                </a:extLst>
              </a:tr>
              <a:tr h="146826">
                <a:tc>
                  <a:txBody>
                    <a:bodyPr/>
                    <a:lstStyle/>
                    <a:p>
                      <a:pPr fontAlgn="t" latinLnBrk="0"/>
                      <a:r>
                        <a:rPr lang="en-US" sz="400">
                          <a:effectLst/>
                        </a:rPr>
                        <a:t>Pacific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Great Rivers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1-800-803-8833</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298561681"/>
                  </a:ext>
                </a:extLst>
              </a:tr>
              <a:tr h="146826">
                <a:tc>
                  <a:txBody>
                    <a:bodyPr/>
                    <a:lstStyle/>
                    <a:p>
                      <a:pPr fontAlgn="t" latinLnBrk="0"/>
                      <a:r>
                        <a:rPr lang="en-US" sz="400">
                          <a:effectLst/>
                        </a:rPr>
                        <a:t>Pend Oreille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Spokane County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1-877-266-1818</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2159710272"/>
                  </a:ext>
                </a:extLst>
              </a:tr>
              <a:tr h="146826">
                <a:tc>
                  <a:txBody>
                    <a:bodyPr/>
                    <a:lstStyle/>
                    <a:p>
                      <a:pPr fontAlgn="t" latinLnBrk="0"/>
                      <a:r>
                        <a:rPr lang="en-US" sz="400">
                          <a:effectLst/>
                        </a:rPr>
                        <a:t>Pierce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Beacon Health Options</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1-800-576-7764</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4035794924"/>
                  </a:ext>
                </a:extLst>
              </a:tr>
              <a:tr h="146826">
                <a:tc>
                  <a:txBody>
                    <a:bodyPr/>
                    <a:lstStyle/>
                    <a:p>
                      <a:pPr fontAlgn="t" latinLnBrk="0"/>
                      <a:r>
                        <a:rPr lang="en-US" sz="400">
                          <a:effectLst/>
                        </a:rPr>
                        <a:t>San Juan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North Sound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1-800-584-3578</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1740898267"/>
                  </a:ext>
                </a:extLst>
              </a:tr>
              <a:tr h="146826">
                <a:tc>
                  <a:txBody>
                    <a:bodyPr/>
                    <a:lstStyle/>
                    <a:p>
                      <a:pPr fontAlgn="t" latinLnBrk="0"/>
                      <a:r>
                        <a:rPr lang="en-US" sz="400">
                          <a:effectLst/>
                        </a:rPr>
                        <a:t>Skagit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North Sound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1-800-584-3578</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1437942400"/>
                  </a:ext>
                </a:extLst>
              </a:tr>
              <a:tr h="146826">
                <a:tc>
                  <a:txBody>
                    <a:bodyPr/>
                    <a:lstStyle/>
                    <a:p>
                      <a:pPr fontAlgn="t" latinLnBrk="0"/>
                      <a:r>
                        <a:rPr lang="en-US" sz="400">
                          <a:effectLst/>
                        </a:rPr>
                        <a:t>Skamania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Beacon Health Options</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1-800-626-8137</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2994439462"/>
                  </a:ext>
                </a:extLst>
              </a:tr>
              <a:tr h="146826">
                <a:tc>
                  <a:txBody>
                    <a:bodyPr/>
                    <a:lstStyle/>
                    <a:p>
                      <a:pPr fontAlgn="t" latinLnBrk="0"/>
                      <a:r>
                        <a:rPr lang="en-US" sz="400">
                          <a:effectLst/>
                        </a:rPr>
                        <a:t>Snohomish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North Sound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1-800-584-3578</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3939937363"/>
                  </a:ext>
                </a:extLst>
              </a:tr>
              <a:tr h="146826">
                <a:tc>
                  <a:txBody>
                    <a:bodyPr/>
                    <a:lstStyle/>
                    <a:p>
                      <a:pPr fontAlgn="t" latinLnBrk="0"/>
                      <a:r>
                        <a:rPr lang="en-US" sz="400">
                          <a:effectLst/>
                        </a:rPr>
                        <a:t>Spokane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Spokane County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1-877-266-1818</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3741254958"/>
                  </a:ext>
                </a:extLst>
              </a:tr>
              <a:tr h="146826">
                <a:tc>
                  <a:txBody>
                    <a:bodyPr/>
                    <a:lstStyle/>
                    <a:p>
                      <a:pPr fontAlgn="t" latinLnBrk="0"/>
                      <a:r>
                        <a:rPr lang="en-US" sz="400">
                          <a:effectLst/>
                        </a:rPr>
                        <a:t>Stevens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Spokane County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1-877-266-1818</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3102118950"/>
                  </a:ext>
                </a:extLst>
              </a:tr>
              <a:tr h="146826">
                <a:tc>
                  <a:txBody>
                    <a:bodyPr/>
                    <a:lstStyle/>
                    <a:p>
                      <a:pPr fontAlgn="t" latinLnBrk="0"/>
                      <a:r>
                        <a:rPr lang="en-US" sz="400">
                          <a:effectLst/>
                        </a:rPr>
                        <a:t>Thurston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Thurston-Mason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1-800-270-0041</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4085114867"/>
                  </a:ext>
                </a:extLst>
              </a:tr>
              <a:tr h="146826">
                <a:tc>
                  <a:txBody>
                    <a:bodyPr/>
                    <a:lstStyle/>
                    <a:p>
                      <a:pPr fontAlgn="t" latinLnBrk="0"/>
                      <a:r>
                        <a:rPr lang="en-US" sz="400">
                          <a:effectLst/>
                        </a:rPr>
                        <a:t>Wahkiakum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Great Rivers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1-800-803-8833</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4271384278"/>
                  </a:ext>
                </a:extLst>
              </a:tr>
              <a:tr h="146826">
                <a:tc>
                  <a:txBody>
                    <a:bodyPr/>
                    <a:lstStyle/>
                    <a:p>
                      <a:pPr fontAlgn="t" latinLnBrk="0"/>
                      <a:r>
                        <a:rPr lang="en-US" sz="400">
                          <a:effectLst/>
                        </a:rPr>
                        <a:t>Walla Walla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Greater Columbia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1-888-544-9986</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517678642"/>
                  </a:ext>
                </a:extLst>
              </a:tr>
              <a:tr h="146826">
                <a:tc>
                  <a:txBody>
                    <a:bodyPr/>
                    <a:lstStyle/>
                    <a:p>
                      <a:pPr fontAlgn="t" latinLnBrk="0"/>
                      <a:r>
                        <a:rPr lang="en-US" sz="400">
                          <a:effectLst/>
                        </a:rPr>
                        <a:t>Whatcom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North Sound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1-800-584-3578</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4107693330"/>
                  </a:ext>
                </a:extLst>
              </a:tr>
              <a:tr h="146826">
                <a:tc>
                  <a:txBody>
                    <a:bodyPr/>
                    <a:lstStyle/>
                    <a:p>
                      <a:pPr fontAlgn="t" latinLnBrk="0"/>
                      <a:r>
                        <a:rPr lang="en-US" sz="400">
                          <a:effectLst/>
                        </a:rPr>
                        <a:t>Whitman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Greater Columbia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1-888-544-9986</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2164075021"/>
                  </a:ext>
                </a:extLst>
              </a:tr>
              <a:tr h="146826">
                <a:tc>
                  <a:txBody>
                    <a:bodyPr/>
                    <a:lstStyle/>
                    <a:p>
                      <a:pPr fontAlgn="t" latinLnBrk="0"/>
                      <a:r>
                        <a:rPr lang="en-US" sz="400">
                          <a:effectLst/>
                        </a:rPr>
                        <a:t>Yakima County</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a:effectLst/>
                        </a:rPr>
                        <a:t>Greater Columbia BH-ASO</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tc>
                  <a:txBody>
                    <a:bodyPr/>
                    <a:lstStyle/>
                    <a:p>
                      <a:pPr fontAlgn="t" latinLnBrk="0"/>
                      <a:r>
                        <a:rPr lang="en-US" sz="400" dirty="0">
                          <a:effectLst/>
                        </a:rPr>
                        <a:t>1-888-544-9986</a:t>
                      </a:r>
                    </a:p>
                  </a:txBody>
                  <a:tcPr marL="34295" marR="34295" marT="22863" marB="22863">
                    <a:lnL w="9525" cap="flat" cmpd="sng" algn="ctr">
                      <a:solidFill>
                        <a:srgbClr val="E5DDCF"/>
                      </a:solidFill>
                      <a:prstDash val="solid"/>
                      <a:round/>
                      <a:headEnd type="none" w="med" len="med"/>
                      <a:tailEnd type="none" w="med" len="med"/>
                    </a:lnL>
                    <a:lnR w="9525" cap="flat" cmpd="sng" algn="ctr">
                      <a:solidFill>
                        <a:srgbClr val="E5DDCF"/>
                      </a:solidFill>
                      <a:prstDash val="solid"/>
                      <a:round/>
                      <a:headEnd type="none" w="med" len="med"/>
                      <a:tailEnd type="none" w="med" len="med"/>
                    </a:lnR>
                    <a:lnT w="9525" cap="flat" cmpd="sng" algn="ctr">
                      <a:solidFill>
                        <a:srgbClr val="E5DDCF"/>
                      </a:solidFill>
                      <a:prstDash val="solid"/>
                      <a:round/>
                      <a:headEnd type="none" w="med" len="med"/>
                      <a:tailEnd type="none" w="med" len="med"/>
                    </a:lnT>
                    <a:lnB w="9525" cap="flat" cmpd="sng" algn="ctr">
                      <a:solidFill>
                        <a:srgbClr val="E5DDCF"/>
                      </a:solidFill>
                      <a:prstDash val="solid"/>
                      <a:round/>
                      <a:headEnd type="none" w="med" len="med"/>
                      <a:tailEnd type="none" w="med" len="med"/>
                    </a:lnB>
                    <a:solidFill>
                      <a:srgbClr val="FCFCF9"/>
                    </a:solidFill>
                  </a:tcPr>
                </a:tc>
                <a:extLst>
                  <a:ext uri="{0D108BD9-81ED-4DB2-BD59-A6C34878D82A}">
                    <a16:rowId xmlns:a16="http://schemas.microsoft.com/office/drawing/2014/main" val="3468170461"/>
                  </a:ext>
                </a:extLst>
              </a:tr>
            </a:tbl>
          </a:graphicData>
        </a:graphic>
      </p:graphicFrame>
      <p:sp>
        <p:nvSpPr>
          <p:cNvPr id="5" name="Rectangle 1"/>
          <p:cNvSpPr>
            <a:spLocks noChangeArrowheads="1"/>
          </p:cNvSpPr>
          <p:nvPr/>
        </p:nvSpPr>
        <p:spPr bwMode="auto">
          <a:xfrm>
            <a:off x="-11221085" y="90100"/>
            <a:ext cx="2537827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555555"/>
                </a:solidFill>
                <a:effectLst/>
                <a:latin typeface="SourceSansPro"/>
              </a:rPr>
              <a:t>*Behavioral Health - Administrative Services Organizations (BH-ASO)</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85539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 of Mental Illness in the US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 1 in 5 adults—43.8 million or 18.5%—experiences mental illness in a given year</a:t>
            </a:r>
          </a:p>
          <a:p>
            <a:r>
              <a:rPr lang="en-US" dirty="0" smtClean="0"/>
              <a:t>♦ Among the 20.2 million adults who experienced a substance use condition, 50.5% (10.2 million</a:t>
            </a:r>
          </a:p>
          <a:p>
            <a:r>
              <a:rPr lang="en-US" dirty="0" smtClean="0"/>
              <a:t>adults) had a co-occurring mental illness</a:t>
            </a:r>
          </a:p>
          <a:p>
            <a:r>
              <a:rPr lang="en-US" dirty="0" smtClean="0"/>
              <a:t>♦ 1 in 5 youth aged 13-18 (21.4%) experiences a severe mental health condition at some point</a:t>
            </a:r>
          </a:p>
          <a:p>
            <a:r>
              <a:rPr lang="en-US" dirty="0" smtClean="0"/>
              <a:t>during their life; for children aged 8-15 that estimate is 13%</a:t>
            </a:r>
          </a:p>
          <a:p>
            <a:r>
              <a:rPr lang="en-US" dirty="0" smtClean="0"/>
              <a:t>♦ 46% of homeless adults staying in shelters have a mental illness and/or substance use disorder</a:t>
            </a:r>
          </a:p>
          <a:p>
            <a:r>
              <a:rPr lang="en-US" dirty="0" smtClean="0"/>
              <a:t>♦ 20% of state prisoners and 21% of local jail prisoners have a recent history of a mental health</a:t>
            </a:r>
          </a:p>
          <a:p>
            <a:r>
              <a:rPr lang="en-US" dirty="0" smtClean="0"/>
              <a:t>condition</a:t>
            </a:r>
          </a:p>
          <a:p>
            <a:r>
              <a:rPr lang="en-US" dirty="0" smtClean="0"/>
              <a:t>♦ 70% of youth in juvenile justice systems have at least one mental health condition</a:t>
            </a:r>
          </a:p>
          <a:p>
            <a:r>
              <a:rPr lang="en-US" dirty="0" smtClean="0"/>
              <a:t>♦ 60% of all adults and almost 50% of all youth ages 8-15 with a mental illness received no mental</a:t>
            </a:r>
          </a:p>
          <a:p>
            <a:r>
              <a:rPr lang="en-US" dirty="0" smtClean="0"/>
              <a:t>health services in the previous year</a:t>
            </a:r>
          </a:p>
          <a:p>
            <a:r>
              <a:rPr lang="en-US" dirty="0" smtClean="0"/>
              <a:t>♦ African-Americans and Hispanic-Americans used mental health services at about half the rate of</a:t>
            </a:r>
          </a:p>
          <a:p>
            <a:r>
              <a:rPr lang="en-US" dirty="0" smtClean="0"/>
              <a:t>Caucasian-Americans in the past year and Asian Americans at about 1/3 the rate</a:t>
            </a:r>
          </a:p>
          <a:p>
            <a:r>
              <a:rPr lang="en-US" dirty="0" smtClean="0"/>
              <a:t>♦ 50% of adults with mental illness report experiencing symptoms prior to the age of 14; 75% prior</a:t>
            </a:r>
          </a:p>
          <a:p>
            <a:r>
              <a:rPr lang="en-US" dirty="0" smtClean="0"/>
              <a:t>to the age of 24</a:t>
            </a:r>
          </a:p>
          <a:p>
            <a:r>
              <a:rPr lang="en-US" dirty="0" smtClean="0"/>
              <a:t>Source: National Institute of Mental Health www.nimh.nih.gov</a:t>
            </a:r>
            <a:endParaRPr lang="en-US" dirty="0"/>
          </a:p>
        </p:txBody>
      </p:sp>
    </p:spTree>
    <p:extLst>
      <p:ext uri="{BB962C8B-B14F-4D97-AF65-F5344CB8AC3E}">
        <p14:creationId xmlns:p14="http://schemas.microsoft.com/office/powerpoint/2010/main" val="603388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Adults with a Mental Disorder in Any One Year</a:t>
            </a:r>
            <a:endParaRPr lang="en-US" dirty="0"/>
          </a:p>
        </p:txBody>
      </p:sp>
      <p:sp>
        <p:nvSpPr>
          <p:cNvPr id="3" name="Content Placeholder 2"/>
          <p:cNvSpPr>
            <a:spLocks noGrp="1"/>
          </p:cNvSpPr>
          <p:nvPr>
            <p:ph idx="1"/>
          </p:nvPr>
        </p:nvSpPr>
        <p:spPr/>
        <p:txBody>
          <a:bodyPr/>
          <a:lstStyle/>
          <a:p>
            <a:r>
              <a:rPr lang="en-US" dirty="0" smtClean="0"/>
              <a:t>Type of Mental Disorder 		% Adults 					Anxiety disorder 			18.1 						Major depressive disorder 	 6.7  					Substance use disorder 		 3.8  </a:t>
            </a:r>
          </a:p>
          <a:p>
            <a:pPr marL="0" indent="0">
              <a:buNone/>
            </a:pPr>
            <a:r>
              <a:rPr lang="en-US" dirty="0" smtClean="0"/>
              <a:t>	Bipolar disorder 			 2.6 					Eating disorders 			 2.1 				Schizophrenia 			 1.1  					Any mental disorder 		26.2 </a:t>
            </a:r>
            <a:endParaRPr lang="en-US" dirty="0"/>
          </a:p>
        </p:txBody>
      </p:sp>
    </p:spTree>
    <p:extLst>
      <p:ext uri="{BB962C8B-B14F-4D97-AF65-F5344CB8AC3E}">
        <p14:creationId xmlns:p14="http://schemas.microsoft.com/office/powerpoint/2010/main" val="1163256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38231"/>
            <a:ext cx="9144000" cy="1468074"/>
          </a:xfrm>
        </p:spPr>
        <p:txBody>
          <a:bodyPr/>
          <a:lstStyle/>
          <a:p>
            <a:r>
              <a:rPr lang="en-US" dirty="0" smtClean="0"/>
              <a:t>Crisis</a:t>
            </a:r>
            <a:endParaRPr lang="en-US" dirty="0"/>
          </a:p>
        </p:txBody>
      </p:sp>
      <p:sp>
        <p:nvSpPr>
          <p:cNvPr id="3" name="Subtitle 2"/>
          <p:cNvSpPr>
            <a:spLocks noGrp="1"/>
          </p:cNvSpPr>
          <p:nvPr>
            <p:ph type="subTitle" idx="1"/>
          </p:nvPr>
        </p:nvSpPr>
        <p:spPr/>
        <p:txBody>
          <a:bodyPr>
            <a:normAutofit fontScale="92500"/>
          </a:bodyPr>
          <a:lstStyle/>
          <a:p>
            <a:r>
              <a:rPr lang="en-US" dirty="0" smtClean="0"/>
              <a:t>Definition of a crisis: A mental health crisis is any situation in which a person’s behavior puts them at risk of hurting themselves or others and/or prevents them from being able to care for themselves or function effectively in the community. Many things can lead to a mental health crisis. Some examples of situations that can lead or contribute to a crisis?</a:t>
            </a:r>
          </a:p>
          <a:p>
            <a:endParaRPr lang="en-US" dirty="0"/>
          </a:p>
        </p:txBody>
      </p:sp>
    </p:spTree>
    <p:extLst>
      <p:ext uri="{BB962C8B-B14F-4D97-AF65-F5344CB8AC3E}">
        <p14:creationId xmlns:p14="http://schemas.microsoft.com/office/powerpoint/2010/main" val="2055220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0" y="1166843"/>
            <a:ext cx="6096000" cy="5355312"/>
          </a:xfrm>
          <a:prstGeom prst="rect">
            <a:avLst/>
          </a:prstGeom>
        </p:spPr>
        <p:txBody>
          <a:bodyPr>
            <a:spAutoFit/>
          </a:bodyPr>
          <a:lstStyle/>
          <a:p>
            <a:r>
              <a:rPr lang="en-US" dirty="0" smtClean="0"/>
              <a:t>Warning Signs of a Mental Health Crisis It’s important to know that warning signs are not always present when a mental health crisis is developing. Common actions that may be a clue that a mental health crisis is developing: </a:t>
            </a:r>
          </a:p>
          <a:p>
            <a:r>
              <a:rPr lang="en-US" dirty="0" smtClean="0"/>
              <a:t>♦ Inability to perform daily tasks like bathing, brushing teeth, brushing hair, changing clothes </a:t>
            </a:r>
          </a:p>
          <a:p>
            <a:r>
              <a:rPr lang="en-US" dirty="0" smtClean="0"/>
              <a:t>♦ Rapid mood swings, increased energy level, inability to stay still, pacing; suddenly depressed, withdrawn; suddenly happy or calm after period of depression </a:t>
            </a:r>
          </a:p>
          <a:p>
            <a:r>
              <a:rPr lang="en-US" dirty="0" smtClean="0"/>
              <a:t>♦ Increased agitation verbal threats, violent, </a:t>
            </a:r>
            <a:r>
              <a:rPr lang="en-US" dirty="0" err="1" smtClean="0"/>
              <a:t>outof</a:t>
            </a:r>
            <a:r>
              <a:rPr lang="en-US" dirty="0" smtClean="0"/>
              <a:t>-control behavior, destroys property </a:t>
            </a:r>
          </a:p>
          <a:p>
            <a:r>
              <a:rPr lang="en-US" dirty="0" smtClean="0"/>
              <a:t>♦ Abusive behavior to self and others, including substance use or self-harm (cutting) </a:t>
            </a:r>
          </a:p>
          <a:p>
            <a:r>
              <a:rPr lang="en-US" dirty="0" smtClean="0"/>
              <a:t>♦ Isolation from school, work, family, friends </a:t>
            </a:r>
          </a:p>
          <a:p>
            <a:r>
              <a:rPr lang="en-US" dirty="0" smtClean="0"/>
              <a:t>♦ Loses touch with reality (psychosis) - unable to recognize family or friends, confused, strange ideas, thinks they’re someone they’re not, doesn’t understand what people are saying, hears voices, sees things that aren’t there </a:t>
            </a:r>
          </a:p>
          <a:p>
            <a:r>
              <a:rPr lang="en-US" dirty="0" smtClean="0"/>
              <a:t>♦ Paranoia</a:t>
            </a:r>
            <a:endParaRPr lang="en-US" dirty="0"/>
          </a:p>
        </p:txBody>
      </p:sp>
    </p:spTree>
    <p:extLst>
      <p:ext uri="{BB962C8B-B14F-4D97-AF65-F5344CB8AC3E}">
        <p14:creationId xmlns:p14="http://schemas.microsoft.com/office/powerpoint/2010/main" val="2462479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Is this a crisis? How to recognize the signs and symptoms of Suicide:</a:t>
            </a:r>
            <a:br>
              <a:rPr lang="en-US" dirty="0" smtClean="0"/>
            </a:br>
            <a:r>
              <a:rPr lang="en-US" dirty="0" smtClean="0"/>
              <a:t> </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a:t>Threatening to hurt or kill himself or herself.</a:t>
            </a:r>
          </a:p>
          <a:p>
            <a:pPr fontAlgn="base"/>
            <a:r>
              <a:rPr lang="en-US" dirty="0"/>
              <a:t>Looking for ways to kill himself or herself.</a:t>
            </a:r>
          </a:p>
          <a:p>
            <a:pPr fontAlgn="base"/>
            <a:r>
              <a:rPr lang="en-US" dirty="0"/>
              <a:t>Talking or writing about death, dying or suicide.</a:t>
            </a:r>
          </a:p>
          <a:p>
            <a:pPr fontAlgn="base"/>
            <a:r>
              <a:rPr lang="en-US" dirty="0"/>
              <a:t>Rage, anger, seeking revenge.</a:t>
            </a:r>
          </a:p>
          <a:p>
            <a:pPr fontAlgn="base"/>
            <a:r>
              <a:rPr lang="en-US" dirty="0"/>
              <a:t>Feeling trapped, like there’s no way out.</a:t>
            </a:r>
          </a:p>
          <a:p>
            <a:pPr fontAlgn="base"/>
            <a:r>
              <a:rPr lang="en-US" dirty="0"/>
              <a:t>Increasing alcohol or drug use.</a:t>
            </a:r>
          </a:p>
          <a:p>
            <a:pPr fontAlgn="base"/>
            <a:r>
              <a:rPr lang="en-US" dirty="0"/>
              <a:t>Withdrawing from friends, family or society.</a:t>
            </a:r>
          </a:p>
          <a:p>
            <a:pPr fontAlgn="base"/>
            <a:r>
              <a:rPr lang="en-US" dirty="0"/>
              <a:t>Anxiety, agitation, unable to sleep or sleeping all the time.</a:t>
            </a:r>
          </a:p>
          <a:p>
            <a:pPr fontAlgn="base"/>
            <a:r>
              <a:rPr lang="en-US" dirty="0"/>
              <a:t>Dramatic changes in mood.</a:t>
            </a:r>
          </a:p>
          <a:p>
            <a:pPr fontAlgn="base"/>
            <a:r>
              <a:rPr lang="en-US" dirty="0"/>
              <a:t>No reason for living, no sense of purpose in life.</a:t>
            </a:r>
          </a:p>
          <a:p>
            <a:pPr fontAlgn="base"/>
            <a:r>
              <a:rPr lang="en-US" dirty="0"/>
              <a:t>People may show one or many of these signs and some may show signs not listed.</a:t>
            </a:r>
          </a:p>
          <a:p>
            <a:endParaRPr lang="en-US" dirty="0"/>
          </a:p>
        </p:txBody>
      </p:sp>
    </p:spTree>
    <p:extLst>
      <p:ext uri="{BB962C8B-B14F-4D97-AF65-F5344CB8AC3E}">
        <p14:creationId xmlns:p14="http://schemas.microsoft.com/office/powerpoint/2010/main" val="1163142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Depression</a:t>
            </a:r>
            <a:endParaRPr lang="en-US" dirty="0"/>
          </a:p>
        </p:txBody>
      </p:sp>
      <p:sp>
        <p:nvSpPr>
          <p:cNvPr id="3" name="Content Placeholder 2"/>
          <p:cNvSpPr>
            <a:spLocks noGrp="1"/>
          </p:cNvSpPr>
          <p:nvPr>
            <p:ph idx="1"/>
          </p:nvPr>
        </p:nvSpPr>
        <p:spPr/>
        <p:txBody>
          <a:bodyPr>
            <a:normAutofit fontScale="62500" lnSpcReduction="20000"/>
          </a:bodyPr>
          <a:lstStyle/>
          <a:p>
            <a:pPr fontAlgn="base"/>
            <a:r>
              <a:rPr lang="en-US" b="1" dirty="0"/>
              <a:t>Here are 10 signs that may indicate someone has depression.</a:t>
            </a:r>
            <a:endParaRPr lang="en-US" dirty="0"/>
          </a:p>
          <a:p>
            <a:pPr fontAlgn="base"/>
            <a:r>
              <a:rPr lang="en-US" dirty="0"/>
              <a:t>An unusually sad mood.</a:t>
            </a:r>
          </a:p>
          <a:p>
            <a:pPr fontAlgn="base"/>
            <a:r>
              <a:rPr lang="en-US" dirty="0"/>
              <a:t>Loss of enjoyment and interest in activities that used to be enjoyable.</a:t>
            </a:r>
          </a:p>
          <a:p>
            <a:pPr fontAlgn="base"/>
            <a:r>
              <a:rPr lang="en-US" dirty="0"/>
              <a:t>Lack of energy and tiredness.</a:t>
            </a:r>
          </a:p>
          <a:p>
            <a:pPr fontAlgn="base"/>
            <a:r>
              <a:rPr lang="en-US" dirty="0"/>
              <a:t>Feeling worthless or feeling guilty though not really at fault.</a:t>
            </a:r>
          </a:p>
          <a:p>
            <a:pPr fontAlgn="base"/>
            <a:r>
              <a:rPr lang="en-US" dirty="0"/>
              <a:t>Thinking often about death or wishing to be dead.</a:t>
            </a:r>
          </a:p>
          <a:p>
            <a:pPr fontAlgn="base"/>
            <a:r>
              <a:rPr lang="en-US" dirty="0"/>
              <a:t>Difficulty concentrating or making decisions.</a:t>
            </a:r>
          </a:p>
          <a:p>
            <a:pPr fontAlgn="base"/>
            <a:r>
              <a:rPr lang="en-US" dirty="0"/>
              <a:t>Moving more slowly or sometimes becoming agitated and unable to settle.</a:t>
            </a:r>
          </a:p>
          <a:p>
            <a:pPr fontAlgn="base"/>
            <a:r>
              <a:rPr lang="en-US" dirty="0"/>
              <a:t>Having sleeping difficulties or sometimes sleeping too much.</a:t>
            </a:r>
          </a:p>
          <a:p>
            <a:pPr fontAlgn="base"/>
            <a:r>
              <a:rPr lang="en-US" dirty="0"/>
              <a:t>Loss of interest in food or sometimes eating too much.</a:t>
            </a:r>
          </a:p>
          <a:p>
            <a:pPr fontAlgn="base"/>
            <a:r>
              <a:rPr lang="en-US" dirty="0"/>
              <a:t>Changes in eating habits that may lead to either loss of weight or weight gain.</a:t>
            </a:r>
          </a:p>
          <a:p>
            <a:pPr fontAlgn="base"/>
            <a:r>
              <a:rPr lang="en-US" dirty="0"/>
              <a:t>A major depressive disorder lasts for at least two weeks and affects a person’s ability to work, carry out usual daily activities and have satisfying personal relationships. It impacts a person’s emotions, thinking, behavior and physical well-being.</a:t>
            </a:r>
          </a:p>
          <a:p>
            <a:endParaRPr lang="en-US" dirty="0"/>
          </a:p>
        </p:txBody>
      </p:sp>
    </p:spTree>
    <p:extLst>
      <p:ext uri="{BB962C8B-B14F-4D97-AF65-F5344CB8AC3E}">
        <p14:creationId xmlns:p14="http://schemas.microsoft.com/office/powerpoint/2010/main" val="2923015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Anxiety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Cardiovascular: pounding heart, chest pain, rapid heartbeat, blushing </a:t>
            </a:r>
          </a:p>
          <a:p>
            <a:r>
              <a:rPr lang="en-US" dirty="0" smtClean="0"/>
              <a:t>Respiratory: fast breathing, shortness of breath </a:t>
            </a:r>
          </a:p>
          <a:p>
            <a:r>
              <a:rPr lang="en-US" dirty="0" smtClean="0"/>
              <a:t>Neurological: dizziness, headache, sweating, tingling, numbness </a:t>
            </a:r>
          </a:p>
          <a:p>
            <a:r>
              <a:rPr lang="en-US" dirty="0" smtClean="0"/>
              <a:t>Gastrointestinal: choking, dry mouth, stomach pains, nausea, vomiting, diarrhea </a:t>
            </a:r>
          </a:p>
          <a:p>
            <a:r>
              <a:rPr lang="en-US" dirty="0" smtClean="0"/>
              <a:t>Musculoskeletal: muscle aches and pains (especially neck, shoulders and back), restlessness, tremors and shaking, inability to relax   </a:t>
            </a:r>
          </a:p>
          <a:p>
            <a:r>
              <a:rPr lang="en-US" dirty="0" smtClean="0"/>
              <a:t>Psychological : Unrealistic or excessive fear and worry (about past and future events), mind racing or going blank, decreased concentration and memory, indecisiveness, irritability, impatience, anger, confusion, restlessness or feeling “on edge” or nervous, fatigue, sleep disturbance, vivid dreams </a:t>
            </a:r>
          </a:p>
          <a:p>
            <a:r>
              <a:rPr lang="en-US" dirty="0" smtClean="0"/>
              <a:t>Behavioral: Avoidance of situations, obsessive or compulsive behavior, distress in social situations, phobic behavior </a:t>
            </a:r>
          </a:p>
          <a:p>
            <a:r>
              <a:rPr lang="en-US" dirty="0" smtClean="0"/>
              <a:t> Risk Factors for Anxiety Disorders </a:t>
            </a:r>
          </a:p>
          <a:p>
            <a:r>
              <a:rPr lang="en-US" dirty="0" smtClean="0"/>
              <a:t> People who are more likely to react with anxiety when they feel threatened are those who:</a:t>
            </a:r>
          </a:p>
          <a:p>
            <a:r>
              <a:rPr lang="en-US" dirty="0" smtClean="0"/>
              <a:t> Have a more sensitive emotional nature  Have a history of anxiety in childhood or adolescence  Are female  Abuse alcohol  Experience a traumatic event Medical conditions or side effects of some prescription medications  Intoxication or withdrawal from alcohol, cocaine, sedatives, and anti-anxiety medications</a:t>
            </a:r>
            <a:endParaRPr lang="en-US" dirty="0"/>
          </a:p>
        </p:txBody>
      </p:sp>
    </p:spTree>
    <p:extLst>
      <p:ext uri="{BB962C8B-B14F-4D97-AF65-F5344CB8AC3E}">
        <p14:creationId xmlns:p14="http://schemas.microsoft.com/office/powerpoint/2010/main" val="76553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Ways to support someone who has experienced trauma.</a:t>
            </a:r>
            <a:br>
              <a:rPr lang="en-US" dirty="0"/>
            </a:br>
            <a:r>
              <a:rPr lang="en-US" dirty="0"/>
              <a:t>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Ensure your safety first </a:t>
            </a:r>
          </a:p>
          <a:p>
            <a:r>
              <a:rPr lang="en-US" dirty="0" smtClean="0"/>
              <a:t> Ask how the person would like to be helped and try to determine the person’s immediate needs: water, shelter, food, clothing; other safety, comfort &amp; dignity. </a:t>
            </a:r>
          </a:p>
          <a:p>
            <a:r>
              <a:rPr lang="en-US" dirty="0" smtClean="0"/>
              <a:t> If the person is injured, seek medical assistance. Do not take over the role of any professionals (e.g., law enforcement, paramedics).</a:t>
            </a:r>
          </a:p>
          <a:p>
            <a:r>
              <a:rPr lang="en-US" dirty="0" smtClean="0"/>
              <a:t> If the person does not appear injured, observe the person for any changes in physical or mental state. </a:t>
            </a:r>
            <a:endParaRPr lang="en-US" dirty="0"/>
          </a:p>
          <a:p>
            <a:r>
              <a:rPr lang="en-US" dirty="0" smtClean="0"/>
              <a:t>Speak clearly, be patient and give truthful information. </a:t>
            </a:r>
            <a:endParaRPr lang="en-US" dirty="0"/>
          </a:p>
          <a:p>
            <a:r>
              <a:rPr lang="en-US" dirty="0" smtClean="0"/>
              <a:t>It is more important to be genuinely caring than to say all the “right things.”</a:t>
            </a:r>
          </a:p>
          <a:p>
            <a:r>
              <a:rPr lang="en-US" dirty="0" smtClean="0"/>
              <a:t>Encourage the person to: Tell others what he or she needs, Identify sources of support, Use coping strategies that have helped in the past, </a:t>
            </a:r>
          </a:p>
          <a:p>
            <a:r>
              <a:rPr lang="en-US" dirty="0" smtClean="0"/>
              <a:t>Encourage seeking professional help if, for 4 weeks or more after the trauma, the person has feelings that are interfering with usual activities</a:t>
            </a:r>
            <a:endParaRPr lang="en-US" dirty="0"/>
          </a:p>
        </p:txBody>
      </p:sp>
    </p:spTree>
    <p:extLst>
      <p:ext uri="{BB962C8B-B14F-4D97-AF65-F5344CB8AC3E}">
        <p14:creationId xmlns:p14="http://schemas.microsoft.com/office/powerpoint/2010/main" val="3715166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941</TotalTime>
  <Words>1787</Words>
  <Application>Microsoft Office PowerPoint</Application>
  <PresentationFormat>Widescreen</PresentationFormat>
  <Paragraphs>208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SourceSansPro</vt:lpstr>
      <vt:lpstr>Office Theme</vt:lpstr>
      <vt:lpstr>Mental Health Basics</vt:lpstr>
      <vt:lpstr>Prevalence of Mental Illness in the US</vt:lpstr>
      <vt:lpstr>U.S. Adults with a Mental Disorder in Any One Year</vt:lpstr>
      <vt:lpstr>Crisis</vt:lpstr>
      <vt:lpstr>PowerPoint Presentation</vt:lpstr>
      <vt:lpstr>                Is this a crisis? How to recognize the signs and symptoms of Suicide:  </vt:lpstr>
      <vt:lpstr>Depression</vt:lpstr>
      <vt:lpstr>Anxiety</vt:lpstr>
      <vt:lpstr>Ways to support someone who has experienced trauma.   </vt:lpstr>
      <vt:lpstr>Where to get help when you need it, for yourself or others.  </vt:lpstr>
      <vt:lpstr>Statewide Crisis Services</vt:lpstr>
    </vt:vector>
  </TitlesOfParts>
  <Company>WA State Health Care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dc:title>
  <dc:creator>MICHELE WILSIE</dc:creator>
  <cp:lastModifiedBy>Richards, Sue Ann (OFM)</cp:lastModifiedBy>
  <cp:revision>6</cp:revision>
  <dcterms:created xsi:type="dcterms:W3CDTF">2020-01-17T05:34:32Z</dcterms:created>
  <dcterms:modified xsi:type="dcterms:W3CDTF">2020-01-21T19:43:26Z</dcterms:modified>
</cp:coreProperties>
</file>