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4"/>
  </p:notesMasterIdLst>
  <p:sldIdLst>
    <p:sldId id="257" r:id="rId2"/>
    <p:sldId id="258" r:id="rId3"/>
    <p:sldId id="259" r:id="rId4"/>
    <p:sldId id="260" r:id="rId5"/>
    <p:sldId id="261" r:id="rId6"/>
    <p:sldId id="263" r:id="rId7"/>
    <p:sldId id="291" r:id="rId8"/>
    <p:sldId id="264" r:id="rId9"/>
    <p:sldId id="287" r:id="rId10"/>
    <p:sldId id="266" r:id="rId11"/>
    <p:sldId id="268" r:id="rId12"/>
    <p:sldId id="269" r:id="rId13"/>
    <p:sldId id="273" r:id="rId14"/>
    <p:sldId id="280" r:id="rId15"/>
    <p:sldId id="288" r:id="rId16"/>
    <p:sldId id="290" r:id="rId17"/>
    <p:sldId id="270" r:id="rId18"/>
    <p:sldId id="276" r:id="rId19"/>
    <p:sldId id="286" r:id="rId20"/>
    <p:sldId id="282" r:id="rId21"/>
    <p:sldId id="283" r:id="rId22"/>
    <p:sldId id="284" r:id="rId23"/>
  </p:sldIdLst>
  <p:sldSz cx="9144000" cy="6858000" type="screen4x3"/>
  <p:notesSz cx="9601200" cy="73152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arb Girson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A1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F022733-CCE4-4C13-AB3D-A86AAD6EEDB9}">
  <a:tblStyle styleId="{7F022733-CCE4-4C13-AB3D-A86AAD6EEDB9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8ECF4"/>
          </a:solidFill>
        </a:fill>
      </a:tcStyle>
    </a:wholeTbl>
    <a:band1H>
      <a:tcStyle>
        <a:tcBdr/>
        <a:fill>
          <a:solidFill>
            <a:srgbClr val="CFD7E7"/>
          </a:solidFill>
        </a:fill>
      </a:tcStyle>
    </a:band1H>
    <a:band1V>
      <a:tcStyle>
        <a:tcBdr/>
        <a:fill>
          <a:solidFill>
            <a:srgbClr val="CFD7E7"/>
          </a:solidFill>
        </a:fill>
      </a:tcStyle>
    </a:band1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311"/>
    <p:restoredTop sz="90852" autoAdjust="0"/>
  </p:normalViewPr>
  <p:slideViewPr>
    <p:cSldViewPr snapToGrid="0">
      <p:cViewPr varScale="1">
        <p:scale>
          <a:sx n="110" d="100"/>
          <a:sy n="110" d="100"/>
        </p:scale>
        <p:origin x="-176" y="-96"/>
      </p:cViewPr>
      <p:guideLst>
        <p:guide orient="horz" pos="2160"/>
        <p:guide pos="384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768"/>
    </p:cViewPr>
  </p:sorterViewPr>
  <p:notesViewPr>
    <p:cSldViewPr snapToGrid="0">
      <p:cViewPr varScale="1">
        <p:scale>
          <a:sx n="90" d="100"/>
          <a:sy n="90" d="100"/>
        </p:scale>
        <p:origin x="9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commentAuthors" Target="commentAuthors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4160519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5438457" y="0"/>
            <a:ext cx="4160519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2971800" y="549275"/>
            <a:ext cx="3657600" cy="2743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960120" y="3474719"/>
            <a:ext cx="7680959" cy="32918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6948171"/>
            <a:ext cx="4160519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5438457" y="6948171"/>
            <a:ext cx="4160519" cy="365759"/>
          </a:xfrm>
          <a:prstGeom prst="rect">
            <a:avLst/>
          </a:prstGeom>
          <a:noFill/>
          <a:ln>
            <a:noFill/>
          </a:ln>
        </p:spPr>
        <p:txBody>
          <a:bodyPr lIns="96650" tIns="48325" rIns="96650" bIns="483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499170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2971800" y="549275"/>
            <a:ext cx="3657600" cy="2743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960120" y="3474719"/>
            <a:ext cx="7680959" cy="3291840"/>
          </a:xfrm>
          <a:prstGeom prst="rect">
            <a:avLst/>
          </a:prstGeom>
          <a:noFill/>
          <a:ln>
            <a:noFill/>
          </a:ln>
        </p:spPr>
        <p:txBody>
          <a:bodyPr lIns="96650" tIns="48325" rIns="96650" bIns="48325" anchor="t" anchorCtr="0">
            <a:noAutofit/>
          </a:bodyPr>
          <a:lstStyle/>
          <a:p>
            <a:pPr marL="181240" marR="0" lvl="0" indent="-181240" algn="l" rtl="0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ct val="100909"/>
              <a:buFont typeface="Arial"/>
              <a:buNone/>
            </a:pPr>
            <a:endParaRPr lang="en-US" sz="12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Shape 94"/>
          <p:cNvSpPr txBox="1">
            <a:spLocks noGrp="1"/>
          </p:cNvSpPr>
          <p:nvPr>
            <p:ph type="sldNum" idx="12"/>
          </p:nvPr>
        </p:nvSpPr>
        <p:spPr>
          <a:xfrm>
            <a:off x="5438457" y="6948171"/>
            <a:ext cx="4160519" cy="365759"/>
          </a:xfrm>
          <a:prstGeom prst="rect">
            <a:avLst/>
          </a:prstGeom>
          <a:noFill/>
          <a:ln>
            <a:noFill/>
          </a:ln>
        </p:spPr>
        <p:txBody>
          <a:bodyPr lIns="96650" tIns="48325" rIns="96650" bIns="483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79469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2971800" y="549275"/>
            <a:ext cx="3657600" cy="2743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960120" y="3474719"/>
            <a:ext cx="7680959" cy="3291840"/>
          </a:xfrm>
          <a:prstGeom prst="rect">
            <a:avLst/>
          </a:prstGeom>
          <a:noFill/>
          <a:ln>
            <a:noFill/>
          </a:ln>
        </p:spPr>
        <p:txBody>
          <a:bodyPr lIns="96650" tIns="48325" rIns="96650" bIns="483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SzPct val="25000"/>
              <a:buNone/>
            </a:pPr>
            <a:endParaRPr lang="en-US" sz="111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Shape 176"/>
          <p:cNvSpPr txBox="1">
            <a:spLocks noGrp="1"/>
          </p:cNvSpPr>
          <p:nvPr>
            <p:ph type="sldNum" idx="12"/>
          </p:nvPr>
        </p:nvSpPr>
        <p:spPr>
          <a:xfrm>
            <a:off x="5438457" y="6948171"/>
            <a:ext cx="4160519" cy="365759"/>
          </a:xfrm>
          <a:prstGeom prst="rect">
            <a:avLst/>
          </a:prstGeom>
          <a:noFill/>
          <a:ln>
            <a:noFill/>
          </a:ln>
        </p:spPr>
        <p:txBody>
          <a:bodyPr lIns="96650" tIns="48325" rIns="96650" bIns="483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31450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 noRot="1" noChangeAspect="1"/>
          </p:cNvSpPr>
          <p:nvPr>
            <p:ph type="sldImg" idx="2"/>
          </p:nvPr>
        </p:nvSpPr>
        <p:spPr>
          <a:xfrm>
            <a:off x="2971800" y="549275"/>
            <a:ext cx="3657600" cy="2743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960120" y="3474719"/>
            <a:ext cx="7680959" cy="3291840"/>
          </a:xfrm>
          <a:prstGeom prst="rect">
            <a:avLst/>
          </a:prstGeom>
          <a:noFill/>
          <a:ln>
            <a:noFill/>
          </a:ln>
        </p:spPr>
        <p:txBody>
          <a:bodyPr lIns="96650" tIns="48325" rIns="96650" bIns="483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Shape 187"/>
          <p:cNvSpPr txBox="1">
            <a:spLocks noGrp="1"/>
          </p:cNvSpPr>
          <p:nvPr>
            <p:ph type="sldNum" idx="12"/>
          </p:nvPr>
        </p:nvSpPr>
        <p:spPr>
          <a:xfrm>
            <a:off x="5438457" y="6948171"/>
            <a:ext cx="4160519" cy="365759"/>
          </a:xfrm>
          <a:prstGeom prst="rect">
            <a:avLst/>
          </a:prstGeom>
          <a:noFill/>
          <a:ln>
            <a:noFill/>
          </a:ln>
        </p:spPr>
        <p:txBody>
          <a:bodyPr lIns="96650" tIns="48325" rIns="96650" bIns="483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78571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 noRot="1" noChangeAspect="1"/>
          </p:cNvSpPr>
          <p:nvPr>
            <p:ph type="sldImg" idx="2"/>
          </p:nvPr>
        </p:nvSpPr>
        <p:spPr>
          <a:xfrm>
            <a:off x="2971800" y="549275"/>
            <a:ext cx="3657600" cy="2743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960120" y="3474719"/>
            <a:ext cx="7680959" cy="3291840"/>
          </a:xfrm>
          <a:prstGeom prst="rect">
            <a:avLst/>
          </a:prstGeom>
          <a:noFill/>
          <a:ln>
            <a:noFill/>
          </a:ln>
        </p:spPr>
        <p:txBody>
          <a:bodyPr lIns="96650" tIns="48325" rIns="96650" bIns="483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endParaRPr sz="111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Shape 224"/>
          <p:cNvSpPr txBox="1">
            <a:spLocks noGrp="1"/>
          </p:cNvSpPr>
          <p:nvPr>
            <p:ph type="sldNum" idx="12"/>
          </p:nvPr>
        </p:nvSpPr>
        <p:spPr>
          <a:xfrm>
            <a:off x="5438457" y="6948171"/>
            <a:ext cx="4160519" cy="365759"/>
          </a:xfrm>
          <a:prstGeom prst="rect">
            <a:avLst/>
          </a:prstGeom>
          <a:noFill/>
          <a:ln>
            <a:noFill/>
          </a:ln>
        </p:spPr>
        <p:txBody>
          <a:bodyPr lIns="96650" tIns="48325" rIns="96650" bIns="483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71795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>
            <a:spLocks noGrp="1" noRot="1" noChangeAspect="1"/>
          </p:cNvSpPr>
          <p:nvPr>
            <p:ph type="sldImg" idx="2"/>
          </p:nvPr>
        </p:nvSpPr>
        <p:spPr>
          <a:xfrm>
            <a:off x="2971800" y="549275"/>
            <a:ext cx="3657600" cy="2743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5" name="Shape 305"/>
          <p:cNvSpPr txBox="1">
            <a:spLocks noGrp="1"/>
          </p:cNvSpPr>
          <p:nvPr>
            <p:ph type="body" idx="1"/>
          </p:nvPr>
        </p:nvSpPr>
        <p:spPr>
          <a:xfrm>
            <a:off x="960120" y="3474719"/>
            <a:ext cx="7680959" cy="3291840"/>
          </a:xfrm>
          <a:prstGeom prst="rect">
            <a:avLst/>
          </a:prstGeom>
          <a:noFill/>
          <a:ln>
            <a:noFill/>
          </a:ln>
        </p:spPr>
        <p:txBody>
          <a:bodyPr lIns="96650" tIns="48325" rIns="96650" bIns="483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endParaRPr sz="111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Shape 306"/>
          <p:cNvSpPr txBox="1">
            <a:spLocks noGrp="1"/>
          </p:cNvSpPr>
          <p:nvPr>
            <p:ph type="sldNum" idx="12"/>
          </p:nvPr>
        </p:nvSpPr>
        <p:spPr>
          <a:xfrm>
            <a:off x="5438457" y="6948171"/>
            <a:ext cx="4160519" cy="365759"/>
          </a:xfrm>
          <a:prstGeom prst="rect">
            <a:avLst/>
          </a:prstGeom>
          <a:noFill/>
          <a:ln>
            <a:noFill/>
          </a:ln>
        </p:spPr>
        <p:txBody>
          <a:bodyPr lIns="96650" tIns="48325" rIns="96650" bIns="483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39792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2971800" y="549275"/>
            <a:ext cx="3657600" cy="2743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6" name="Shape 196"/>
          <p:cNvSpPr txBox="1">
            <a:spLocks noGrp="1"/>
          </p:cNvSpPr>
          <p:nvPr>
            <p:ph type="body" idx="1"/>
          </p:nvPr>
        </p:nvSpPr>
        <p:spPr>
          <a:xfrm>
            <a:off x="960120" y="3474719"/>
            <a:ext cx="7680959" cy="3291840"/>
          </a:xfrm>
          <a:prstGeom prst="rect">
            <a:avLst/>
          </a:prstGeom>
          <a:noFill/>
          <a:ln>
            <a:noFill/>
          </a:ln>
        </p:spPr>
        <p:txBody>
          <a:bodyPr lIns="96650" tIns="48325" rIns="96650" bIns="483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Shape 197"/>
          <p:cNvSpPr txBox="1">
            <a:spLocks noGrp="1"/>
          </p:cNvSpPr>
          <p:nvPr>
            <p:ph type="sldNum" idx="12"/>
          </p:nvPr>
        </p:nvSpPr>
        <p:spPr>
          <a:xfrm>
            <a:off x="5438457" y="6948171"/>
            <a:ext cx="4160519" cy="365759"/>
          </a:xfrm>
          <a:prstGeom prst="rect">
            <a:avLst/>
          </a:prstGeom>
          <a:noFill/>
          <a:ln>
            <a:noFill/>
          </a:ln>
        </p:spPr>
        <p:txBody>
          <a:bodyPr lIns="96650" tIns="48325" rIns="96650" bIns="483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en-US"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30794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>
            <a:spLocks noGrp="1" noRot="1" noChangeAspect="1"/>
          </p:cNvSpPr>
          <p:nvPr>
            <p:ph type="sldImg" idx="2"/>
          </p:nvPr>
        </p:nvSpPr>
        <p:spPr>
          <a:xfrm>
            <a:off x="2971800" y="549275"/>
            <a:ext cx="3657600" cy="2743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2" name="Shape 252"/>
          <p:cNvSpPr txBox="1">
            <a:spLocks noGrp="1"/>
          </p:cNvSpPr>
          <p:nvPr>
            <p:ph type="body" idx="1"/>
          </p:nvPr>
        </p:nvSpPr>
        <p:spPr>
          <a:xfrm>
            <a:off x="960120" y="3474719"/>
            <a:ext cx="7680959" cy="3291840"/>
          </a:xfrm>
          <a:prstGeom prst="rect">
            <a:avLst/>
          </a:prstGeom>
          <a:noFill/>
          <a:ln>
            <a:noFill/>
          </a:ln>
        </p:spPr>
        <p:txBody>
          <a:bodyPr lIns="96650" tIns="48325" rIns="96650" bIns="483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endParaRPr sz="96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Shape 253"/>
          <p:cNvSpPr txBox="1">
            <a:spLocks noGrp="1"/>
          </p:cNvSpPr>
          <p:nvPr>
            <p:ph type="sldNum" idx="12"/>
          </p:nvPr>
        </p:nvSpPr>
        <p:spPr>
          <a:xfrm>
            <a:off x="5438457" y="6948171"/>
            <a:ext cx="4160519" cy="365759"/>
          </a:xfrm>
          <a:prstGeom prst="rect">
            <a:avLst/>
          </a:prstGeom>
          <a:noFill/>
          <a:ln>
            <a:noFill/>
          </a:ln>
        </p:spPr>
        <p:txBody>
          <a:bodyPr lIns="96650" tIns="48325" rIns="96650" bIns="483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en-US"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97860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71800" y="549275"/>
            <a:ext cx="3657600" cy="2743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3333"/>
              <a:buFont typeface="Arial"/>
              <a:buNone/>
              <a:tabLst/>
              <a:defRPr/>
            </a:pPr>
            <a:endParaRPr lang="en-US" sz="1200" b="0" i="0" u="none" strike="noStrike" cap="none" baseline="0" dirty="0" smtClean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62C003-FB5B-C34B-9905-53CCC100E54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4887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>
            <a:spLocks noGrp="1" noRot="1" noChangeAspect="1"/>
          </p:cNvSpPr>
          <p:nvPr>
            <p:ph type="sldImg" idx="2"/>
          </p:nvPr>
        </p:nvSpPr>
        <p:spPr>
          <a:xfrm>
            <a:off x="2971800" y="549275"/>
            <a:ext cx="3657600" cy="2743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23" name="Shape 323"/>
          <p:cNvSpPr txBox="1">
            <a:spLocks noGrp="1"/>
          </p:cNvSpPr>
          <p:nvPr>
            <p:ph type="body" idx="1"/>
          </p:nvPr>
        </p:nvSpPr>
        <p:spPr>
          <a:xfrm>
            <a:off x="960120" y="3474719"/>
            <a:ext cx="7680959" cy="3291840"/>
          </a:xfrm>
          <a:prstGeom prst="rect">
            <a:avLst/>
          </a:prstGeom>
          <a:noFill/>
          <a:ln>
            <a:noFill/>
          </a:ln>
        </p:spPr>
        <p:txBody>
          <a:bodyPr lIns="96625" tIns="96625" rIns="96625" bIns="96625" anchor="t" anchorCtr="0">
            <a:noAutofit/>
          </a:bodyPr>
          <a:lstStyle/>
          <a:p>
            <a:pPr marL="181240" marR="0" lvl="0" indent="-18124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Shape 324"/>
          <p:cNvSpPr txBox="1">
            <a:spLocks noGrp="1"/>
          </p:cNvSpPr>
          <p:nvPr>
            <p:ph type="sldNum" idx="12"/>
          </p:nvPr>
        </p:nvSpPr>
        <p:spPr>
          <a:xfrm>
            <a:off x="5438457" y="6948171"/>
            <a:ext cx="4160519" cy="365759"/>
          </a:xfrm>
          <a:prstGeom prst="rect">
            <a:avLst/>
          </a:prstGeom>
          <a:noFill/>
          <a:ln>
            <a:noFill/>
          </a:ln>
        </p:spPr>
        <p:txBody>
          <a:bodyPr lIns="96625" tIns="48300" rIns="96625" bIns="483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en-US"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55678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2971800" y="549275"/>
            <a:ext cx="3657600" cy="2743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0" name="Shape 330"/>
          <p:cNvSpPr txBox="1">
            <a:spLocks noGrp="1"/>
          </p:cNvSpPr>
          <p:nvPr>
            <p:ph type="body" idx="1"/>
          </p:nvPr>
        </p:nvSpPr>
        <p:spPr>
          <a:xfrm>
            <a:off x="960120" y="3474719"/>
            <a:ext cx="7680959" cy="3291840"/>
          </a:xfrm>
          <a:prstGeom prst="rect">
            <a:avLst/>
          </a:prstGeom>
          <a:noFill/>
          <a:ln>
            <a:noFill/>
          </a:ln>
        </p:spPr>
        <p:txBody>
          <a:bodyPr lIns="96650" tIns="48325" rIns="96650" bIns="483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Shape 331"/>
          <p:cNvSpPr txBox="1">
            <a:spLocks noGrp="1"/>
          </p:cNvSpPr>
          <p:nvPr>
            <p:ph type="sldNum" idx="12"/>
          </p:nvPr>
        </p:nvSpPr>
        <p:spPr>
          <a:xfrm>
            <a:off x="5438457" y="6948171"/>
            <a:ext cx="4160519" cy="365759"/>
          </a:xfrm>
          <a:prstGeom prst="rect">
            <a:avLst/>
          </a:prstGeom>
          <a:noFill/>
          <a:ln>
            <a:noFill/>
          </a:ln>
        </p:spPr>
        <p:txBody>
          <a:bodyPr lIns="96650" tIns="48325" rIns="96650" bIns="483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lang="en-US"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21767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>
            <a:spLocks noGrp="1" noRot="1" noChangeAspect="1"/>
          </p:cNvSpPr>
          <p:nvPr>
            <p:ph type="sldImg" idx="2"/>
          </p:nvPr>
        </p:nvSpPr>
        <p:spPr>
          <a:xfrm>
            <a:off x="2971800" y="549275"/>
            <a:ext cx="3657600" cy="2743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7" name="Shape 337"/>
          <p:cNvSpPr txBox="1">
            <a:spLocks noGrp="1"/>
          </p:cNvSpPr>
          <p:nvPr>
            <p:ph type="body" idx="1"/>
          </p:nvPr>
        </p:nvSpPr>
        <p:spPr>
          <a:xfrm>
            <a:off x="960120" y="3474719"/>
            <a:ext cx="7680959" cy="3291840"/>
          </a:xfrm>
          <a:prstGeom prst="rect">
            <a:avLst/>
          </a:prstGeom>
          <a:noFill/>
          <a:ln>
            <a:noFill/>
          </a:ln>
        </p:spPr>
        <p:txBody>
          <a:bodyPr lIns="96625" tIns="96625" rIns="96625" bIns="96625" anchor="t" anchorCtr="0">
            <a:noAutofit/>
          </a:bodyPr>
          <a:lstStyle/>
          <a:p>
            <a:pPr marL="241653" marR="0" lvl="0" indent="-353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lang="en-US" sz="12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653" marR="0" lvl="0" indent="-353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 typeface="Arial" panose="020B0604020202020204" pitchFamily="34" charset="0"/>
              <a:buChar char="•"/>
              <a:tabLst/>
              <a:defRPr/>
            </a:pPr>
            <a:endParaRPr lang="en-US" sz="12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653" marR="0" lvl="0" indent="-353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lang="en-US" sz="12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Shape 338"/>
          <p:cNvSpPr txBox="1">
            <a:spLocks noGrp="1"/>
          </p:cNvSpPr>
          <p:nvPr>
            <p:ph type="sldNum" idx="12"/>
          </p:nvPr>
        </p:nvSpPr>
        <p:spPr>
          <a:xfrm>
            <a:off x="5438457" y="6948171"/>
            <a:ext cx="4160519" cy="365759"/>
          </a:xfrm>
          <a:prstGeom prst="rect">
            <a:avLst/>
          </a:prstGeom>
          <a:noFill/>
          <a:ln>
            <a:noFill/>
          </a:ln>
        </p:spPr>
        <p:txBody>
          <a:bodyPr lIns="96625" tIns="48300" rIns="96625" bIns="483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lang="en-US"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5845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2971800" y="549275"/>
            <a:ext cx="3657600" cy="2743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960121" y="3474719"/>
            <a:ext cx="7680958" cy="3291840"/>
          </a:xfrm>
          <a:prstGeom prst="rect">
            <a:avLst/>
          </a:prstGeom>
          <a:noFill/>
          <a:ln>
            <a:noFill/>
          </a:ln>
        </p:spPr>
        <p:txBody>
          <a:bodyPr lIns="96625" tIns="48300" rIns="96625" bIns="483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3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Shape 100"/>
          <p:cNvSpPr txBox="1">
            <a:spLocks noGrp="1"/>
          </p:cNvSpPr>
          <p:nvPr>
            <p:ph type="sldNum" idx="12"/>
          </p:nvPr>
        </p:nvSpPr>
        <p:spPr>
          <a:xfrm>
            <a:off x="5438457" y="6948171"/>
            <a:ext cx="4160518" cy="365759"/>
          </a:xfrm>
          <a:prstGeom prst="rect">
            <a:avLst/>
          </a:prstGeom>
          <a:noFill/>
          <a:ln>
            <a:noFill/>
          </a:ln>
        </p:spPr>
        <p:txBody>
          <a:bodyPr lIns="96625" tIns="48300" rIns="96625" bIns="483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36423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 noRot="1" noChangeAspect="1"/>
          </p:cNvSpPr>
          <p:nvPr>
            <p:ph type="sldImg" idx="2"/>
          </p:nvPr>
        </p:nvSpPr>
        <p:spPr>
          <a:xfrm>
            <a:off x="2971800" y="549275"/>
            <a:ext cx="3657600" cy="2743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960120" y="3474719"/>
            <a:ext cx="7680959" cy="3291840"/>
          </a:xfrm>
          <a:prstGeom prst="rect">
            <a:avLst/>
          </a:prstGeom>
          <a:noFill/>
          <a:ln>
            <a:noFill/>
          </a:ln>
        </p:spPr>
        <p:txBody>
          <a:bodyPr lIns="96650" tIns="48325" rIns="96650" bIns="483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endParaRPr sz="128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Shape 107"/>
          <p:cNvSpPr txBox="1">
            <a:spLocks noGrp="1"/>
          </p:cNvSpPr>
          <p:nvPr>
            <p:ph type="sldNum" idx="12"/>
          </p:nvPr>
        </p:nvSpPr>
        <p:spPr>
          <a:xfrm>
            <a:off x="5438457" y="6948171"/>
            <a:ext cx="4160519" cy="365759"/>
          </a:xfrm>
          <a:prstGeom prst="rect">
            <a:avLst/>
          </a:prstGeom>
          <a:noFill/>
          <a:ln>
            <a:noFill/>
          </a:ln>
        </p:spPr>
        <p:txBody>
          <a:bodyPr lIns="96650" tIns="48325" rIns="96650" bIns="483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60384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 noRot="1" noChangeAspect="1"/>
          </p:cNvSpPr>
          <p:nvPr>
            <p:ph type="sldImg" idx="2"/>
          </p:nvPr>
        </p:nvSpPr>
        <p:spPr>
          <a:xfrm>
            <a:off x="2971800" y="549275"/>
            <a:ext cx="3657600" cy="2743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960120" y="3474719"/>
            <a:ext cx="7680959" cy="3291840"/>
          </a:xfrm>
          <a:prstGeom prst="rect">
            <a:avLst/>
          </a:prstGeom>
          <a:noFill/>
          <a:ln>
            <a:noFill/>
          </a:ln>
        </p:spPr>
        <p:txBody>
          <a:bodyPr lIns="96650" tIns="48325" rIns="96650" bIns="483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endParaRPr sz="93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Shape 116"/>
          <p:cNvSpPr txBox="1">
            <a:spLocks noGrp="1"/>
          </p:cNvSpPr>
          <p:nvPr>
            <p:ph type="sldNum" idx="12"/>
          </p:nvPr>
        </p:nvSpPr>
        <p:spPr>
          <a:xfrm>
            <a:off x="5438457" y="6948171"/>
            <a:ext cx="4160519" cy="365759"/>
          </a:xfrm>
          <a:prstGeom prst="rect">
            <a:avLst/>
          </a:prstGeom>
          <a:noFill/>
          <a:ln>
            <a:noFill/>
          </a:ln>
        </p:spPr>
        <p:txBody>
          <a:bodyPr lIns="96650" tIns="48325" rIns="96650" bIns="483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04138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 idx="2"/>
          </p:nvPr>
        </p:nvSpPr>
        <p:spPr>
          <a:xfrm>
            <a:off x="2971800" y="549275"/>
            <a:ext cx="3657600" cy="2743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960120" y="3474719"/>
            <a:ext cx="7680959" cy="3291840"/>
          </a:xfrm>
          <a:prstGeom prst="rect">
            <a:avLst/>
          </a:prstGeom>
          <a:noFill/>
          <a:ln>
            <a:noFill/>
          </a:ln>
        </p:spPr>
        <p:txBody>
          <a:bodyPr lIns="96650" tIns="48325" rIns="96650" bIns="483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Shape 125"/>
          <p:cNvSpPr txBox="1">
            <a:spLocks noGrp="1"/>
          </p:cNvSpPr>
          <p:nvPr>
            <p:ph type="sldNum" idx="12"/>
          </p:nvPr>
        </p:nvSpPr>
        <p:spPr>
          <a:xfrm>
            <a:off x="5438457" y="6948171"/>
            <a:ext cx="4160519" cy="365759"/>
          </a:xfrm>
          <a:prstGeom prst="rect">
            <a:avLst/>
          </a:prstGeom>
          <a:noFill/>
          <a:ln>
            <a:noFill/>
          </a:ln>
        </p:spPr>
        <p:txBody>
          <a:bodyPr lIns="96650" tIns="48325" rIns="96650" bIns="483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48986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 noRot="1" noChangeAspect="1"/>
          </p:cNvSpPr>
          <p:nvPr>
            <p:ph type="sldImg" idx="2"/>
          </p:nvPr>
        </p:nvSpPr>
        <p:spPr>
          <a:xfrm>
            <a:off x="2971800" y="549275"/>
            <a:ext cx="3657600" cy="2743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960120" y="3474719"/>
            <a:ext cx="7680959" cy="3291840"/>
          </a:xfrm>
          <a:prstGeom prst="rect">
            <a:avLst/>
          </a:prstGeom>
          <a:noFill/>
          <a:ln>
            <a:noFill/>
          </a:ln>
        </p:spPr>
        <p:txBody>
          <a:bodyPr lIns="96650" tIns="48325" rIns="96650" bIns="483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endParaRPr sz="102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Shape 139"/>
          <p:cNvSpPr txBox="1">
            <a:spLocks noGrp="1"/>
          </p:cNvSpPr>
          <p:nvPr>
            <p:ph type="sldNum" idx="12"/>
          </p:nvPr>
        </p:nvSpPr>
        <p:spPr>
          <a:xfrm>
            <a:off x="5438457" y="6948171"/>
            <a:ext cx="4160519" cy="365759"/>
          </a:xfrm>
          <a:prstGeom prst="rect">
            <a:avLst/>
          </a:prstGeom>
          <a:noFill/>
          <a:ln>
            <a:noFill/>
          </a:ln>
        </p:spPr>
        <p:txBody>
          <a:bodyPr lIns="96650" tIns="48325" rIns="96650" bIns="483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9387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2971800" y="549275"/>
            <a:ext cx="3657600" cy="2743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960120" y="3474719"/>
            <a:ext cx="7680959" cy="3291840"/>
          </a:xfrm>
          <a:prstGeom prst="rect">
            <a:avLst/>
          </a:prstGeom>
          <a:noFill/>
          <a:ln>
            <a:noFill/>
          </a:ln>
        </p:spPr>
        <p:txBody>
          <a:bodyPr lIns="96650" tIns="48325" rIns="96650" bIns="483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Notes </a:t>
            </a:r>
            <a:r>
              <a:rPr lang="en-US" sz="1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Presenter: </a:t>
            </a:r>
          </a:p>
          <a:p>
            <a:pPr marL="171450" marR="0" lvl="0" indent="-1714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Design Note: This image appears without any words and accompanies a 2-minute introduction to the brain anatomy as it relates to C-IQ.</a:t>
            </a:r>
          </a:p>
          <a:p>
            <a:pPr marL="171450" marR="0" lvl="0" indent="-1714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appearance of each word on the screen is triggered as the presenter speaks starting with the words in black, in order: “Amygdala,” “Limbic Brain,” “Neocortex,” and “Prefrontal Cortex” </a:t>
            </a:r>
            <a:endParaRPr lang="en-US" sz="12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1714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2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Note:  If</a:t>
            </a:r>
            <a:r>
              <a:rPr lang="en-US" sz="1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the </a:t>
            </a:r>
            <a:r>
              <a:rPr lang="en-US" sz="12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heart brain is picking up disappointment, distrust, etc., then the prefrontal cortex won’t open up. The heart is included in the symphony of the 5 brains working in concert.</a:t>
            </a:r>
            <a:endParaRPr lang="en-US" sz="12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1714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Then 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“Trust” and arrow followed by “Distrust” and arrow.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Possible Speaking Points: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After a quick overview of the way the brain works, you’re going to </a:t>
            </a:r>
            <a:r>
              <a:rPr lang="en-US" dirty="0"/>
              <a:t>be introduced to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5 Conversational Essentials that will enable you to change your </a:t>
            </a:r>
            <a:r>
              <a:rPr lang="en-US" dirty="0"/>
              <a:t>impact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by changing your</a:t>
            </a:r>
            <a:r>
              <a:rPr lang="en-US" dirty="0"/>
              <a:t> </a:t>
            </a:r>
            <a:r>
              <a:rPr lang="en-US" dirty="0" smtClean="0"/>
              <a:t>conversation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sz="1200" b="0" i="1" u="none" strike="noStrike" cap="none" dirty="0" smtClean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171450" marR="0" lvl="0" indent="-171450" algn="l" rtl="0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ct val="103333"/>
              <a:buFont typeface="Arial"/>
              <a:buChar char="•"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The neurochemistry behind conversations enables us to quickly establish an environment of trust and connection – with individuals, teams and entire organizations.</a:t>
            </a:r>
          </a:p>
          <a:p>
            <a:pPr marL="171450" marR="0" lvl="0" indent="-171450" algn="l" rtl="0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ct val="103333"/>
              <a:buFont typeface="Arial"/>
              <a:buChar char="•"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Understanding and utilizing neuroscience of conversations enables us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to achieve profound transformational results and revolutionize the way you interact as human beings.</a:t>
            </a:r>
          </a:p>
          <a:p>
            <a:pPr marL="171450" marR="0" lvl="0" indent="-171450" algn="l" rtl="0">
              <a:spcBef>
                <a:spcPts val="0"/>
              </a:spcBef>
              <a:buSzPct val="25000"/>
              <a:buFont typeface="Arial" panose="020B0604020202020204" pitchFamily="34" charset="0"/>
              <a:buChar char="•"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Our conversations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can reinforce trust or distrust.</a:t>
            </a:r>
          </a:p>
          <a:p>
            <a:pPr marL="171450" marR="0" lvl="0" indent="-171450" algn="l" rtl="0">
              <a:spcBef>
                <a:spcPts val="0"/>
              </a:spcBef>
              <a:buSzPct val="25000"/>
              <a:buFont typeface="Arial" panose="020B0604020202020204" pitchFamily="34" charset="0"/>
              <a:buChar char="•"/>
            </a:pP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If conversations go poorly, the amygdala can be activated and self-protective behaviors can emerge when we feel threatened. Distrust lies here.</a:t>
            </a:r>
          </a:p>
          <a:p>
            <a:pPr marL="171450" marR="0" lvl="0" indent="-171450" algn="l" rtl="0">
              <a:spcBef>
                <a:spcPts val="0"/>
              </a:spcBef>
              <a:buSzPct val="25000"/>
              <a:buFont typeface="Arial" panose="020B0604020202020204" pitchFamily="34" charset="0"/>
              <a:buChar char="•"/>
            </a:pP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When conversations go well, our pre-frontal cortex is activated and trust is increased.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i="0" u="none" strike="noStrike" kern="1200" cap="none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An intentional conversation with intentional listening creates understanding and moves one from distrust to trust.</a:t>
            </a:r>
          </a:p>
          <a:p>
            <a:pPr marL="0" marR="0" lvl="0" indent="0" algn="l" rtl="0">
              <a:spcBef>
                <a:spcPts val="0"/>
              </a:spcBef>
              <a:buSzPct val="25000"/>
              <a:buFont typeface="Arial" panose="020B0604020202020204" pitchFamily="34" charset="0"/>
              <a:buNone/>
            </a:pPr>
            <a:endParaRPr lang="en-US" sz="1200" b="0" i="0" u="none" strike="noStrike" cap="none" dirty="0" smtClean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1" u="none" strike="noStrike" cap="none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Connect</a:t>
            </a:r>
            <a:r>
              <a:rPr lang="en-US" sz="1200" b="0" i="1" u="none" strike="noStrike" cap="none" baseline="0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back to previously discussed stories and/or exercise.</a:t>
            </a:r>
            <a:endParaRPr lang="en-US" sz="1200" b="0" i="1" u="none" strike="noStrike" cap="none" dirty="0" smtClean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Shape 146"/>
          <p:cNvSpPr txBox="1">
            <a:spLocks noGrp="1"/>
          </p:cNvSpPr>
          <p:nvPr>
            <p:ph type="sldNum" idx="12"/>
          </p:nvPr>
        </p:nvSpPr>
        <p:spPr>
          <a:xfrm>
            <a:off x="5438457" y="6948171"/>
            <a:ext cx="4160519" cy="365759"/>
          </a:xfrm>
          <a:prstGeom prst="rect">
            <a:avLst/>
          </a:prstGeom>
          <a:noFill/>
          <a:ln>
            <a:noFill/>
          </a:ln>
        </p:spPr>
        <p:txBody>
          <a:bodyPr lIns="96650" tIns="48325" rIns="96650" bIns="483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0827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57481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 noRot="1" noChangeAspect="1"/>
          </p:cNvSpPr>
          <p:nvPr>
            <p:ph type="sldImg" idx="2"/>
          </p:nvPr>
        </p:nvSpPr>
        <p:spPr>
          <a:xfrm>
            <a:off x="2971800" y="549275"/>
            <a:ext cx="3657600" cy="2743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960120" y="3474719"/>
            <a:ext cx="7680959" cy="3291840"/>
          </a:xfrm>
          <a:prstGeom prst="rect">
            <a:avLst/>
          </a:prstGeom>
          <a:noFill/>
          <a:ln>
            <a:noFill/>
          </a:ln>
        </p:spPr>
        <p:txBody>
          <a:bodyPr lIns="96650" tIns="48325" rIns="96650" bIns="483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endParaRPr lang="en-US" sz="715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Shape 161"/>
          <p:cNvSpPr txBox="1">
            <a:spLocks noGrp="1"/>
          </p:cNvSpPr>
          <p:nvPr>
            <p:ph type="sldNum" idx="12"/>
          </p:nvPr>
        </p:nvSpPr>
        <p:spPr>
          <a:xfrm>
            <a:off x="5438457" y="6948171"/>
            <a:ext cx="4160519" cy="365759"/>
          </a:xfrm>
          <a:prstGeom prst="rect">
            <a:avLst/>
          </a:prstGeom>
          <a:noFill/>
          <a:ln>
            <a:noFill/>
          </a:ln>
        </p:spPr>
        <p:txBody>
          <a:bodyPr lIns="96650" tIns="48325" rIns="96650" bIns="483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5340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1371601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buClr>
                <a:srgbClr val="888888"/>
              </a:buClr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560"/>
              </a:spcBef>
              <a:buClr>
                <a:srgbClr val="888888"/>
              </a:buClr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480"/>
              </a:spcBef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3124201" y="6356352"/>
            <a:ext cx="2895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457201" y="274637"/>
            <a:ext cx="8229599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7"/>
            <a:ext cx="4525963" cy="8229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3124201" y="6356352"/>
            <a:ext cx="2895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 rot="5400000">
            <a:off x="4732338" y="2171702"/>
            <a:ext cx="5851525" cy="2057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2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3124201" y="6356352"/>
            <a:ext cx="2895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457201" y="274637"/>
            <a:ext cx="8229599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457201" y="1600201"/>
            <a:ext cx="8229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3124201" y="6356352"/>
            <a:ext cx="2895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457201" y="274637"/>
            <a:ext cx="8229599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ftr" idx="11"/>
          </p:nvPr>
        </p:nvSpPr>
        <p:spPr>
          <a:xfrm>
            <a:off x="3124201" y="6356352"/>
            <a:ext cx="2895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57201" y="274637"/>
            <a:ext cx="8229599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ftr" idx="11"/>
          </p:nvPr>
        </p:nvSpPr>
        <p:spPr>
          <a:xfrm>
            <a:off x="3124201" y="6356352"/>
            <a:ext cx="2895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457201" y="274637"/>
            <a:ext cx="8229599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xfrm>
            <a:off x="457201" y="1600201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2"/>
          </p:nvPr>
        </p:nvSpPr>
        <p:spPr>
          <a:xfrm>
            <a:off x="4648201" y="1600201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ftr" idx="11"/>
          </p:nvPr>
        </p:nvSpPr>
        <p:spPr>
          <a:xfrm>
            <a:off x="3124201" y="6356352"/>
            <a:ext cx="2895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722312" y="4406902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36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2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3124201" y="6356352"/>
            <a:ext cx="2895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xfrm>
            <a:off x="3124201" y="6356352"/>
            <a:ext cx="2895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457200" y="273051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3575049" y="273051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457200" y="1435101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3124201" y="6356352"/>
            <a:ext cx="2895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1792287" y="4800601"/>
            <a:ext cx="5486400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pic" idx="2"/>
          </p:nvPr>
        </p:nvSpPr>
        <p:spPr>
          <a:xfrm>
            <a:off x="1792287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792287" y="5367338"/>
            <a:ext cx="5486400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3124201" y="6356352"/>
            <a:ext cx="2895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1" y="274637"/>
            <a:ext cx="8229599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1" y="1600201"/>
            <a:ext cx="8229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124201" y="6356352"/>
            <a:ext cx="2895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g"/><Relationship Id="rId5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2.jpg"/><Relationship Id="rId5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image" Target="../media/image16.jpeg"/><Relationship Id="rId7" Type="http://schemas.openxmlformats.org/officeDocument/2006/relationships/image" Target="../media/image17.jpeg"/><Relationship Id="rId8" Type="http://schemas.openxmlformats.org/officeDocument/2006/relationships/image" Target="../media/image2.jpg"/><Relationship Id="rId9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2.jpg"/><Relationship Id="rId5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10.png"/><Relationship Id="rId5" Type="http://schemas.openxmlformats.org/officeDocument/2006/relationships/image" Target="../media/image2.jpg"/><Relationship Id="rId6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6" Type="http://schemas.openxmlformats.org/officeDocument/2006/relationships/image" Target="../media/image2.jpg"/><Relationship Id="rId7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Logan@loganreedcoaching.com" TargetMode="External"/><Relationship Id="rId4" Type="http://schemas.openxmlformats.org/officeDocument/2006/relationships/image" Target="../media/image2.jpg"/><Relationship Id="rId5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.jpg"/><Relationship Id="rId5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emf"/><Relationship Id="rId5" Type="http://schemas.openxmlformats.org/officeDocument/2006/relationships/image" Target="../media/image2.jpg"/><Relationship Id="rId6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2.jpg"/><Relationship Id="rId6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2.jpg"/><Relationship Id="rId5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55328"/>
            <a:ext cx="7772400" cy="1850671"/>
          </a:xfrm>
        </p:spPr>
        <p:txBody>
          <a:bodyPr/>
          <a:lstStyle/>
          <a:p>
            <a:r>
              <a:rPr lang="en-US" b="1" dirty="0" smtClean="0"/>
              <a:t>The Neuroscience of Conversational Intelligence: </a:t>
            </a:r>
            <a:br>
              <a:rPr lang="en-US" b="1" dirty="0" smtClean="0"/>
            </a:br>
            <a:r>
              <a:rPr lang="en-US" i="1" dirty="0" smtClean="0"/>
              <a:t>Why Every Word Matters</a:t>
            </a:r>
            <a:endParaRPr lang="en-US" i="1" dirty="0"/>
          </a:p>
        </p:txBody>
      </p:sp>
      <p:pic>
        <p:nvPicPr>
          <p:cNvPr id="5" name="Picture 4" descr="pptQuoteMarks.psd"/>
          <p:cNvPicPr>
            <a:picLocks noChangeAspect="1"/>
          </p:cNvPicPr>
          <p:nvPr/>
        </p:nvPicPr>
        <p:blipFill>
          <a:blip r:embed="rId3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7" y="714249"/>
            <a:ext cx="1974144" cy="16057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65754" y="3078708"/>
            <a:ext cx="444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 Light"/>
                <a:cs typeface="Calibri Light"/>
              </a:rPr>
              <a:t>TM</a:t>
            </a:r>
            <a:endParaRPr lang="en-US" dirty="0"/>
          </a:p>
        </p:txBody>
      </p:sp>
      <p:pic>
        <p:nvPicPr>
          <p:cNvPr id="6" name="Picture 5" descr="pptQuoteMarks.psd"/>
          <p:cNvPicPr>
            <a:picLocks noChangeAspect="1"/>
          </p:cNvPicPr>
          <p:nvPr/>
        </p:nvPicPr>
        <p:blipFill>
          <a:blip r:embed="rId3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02688" y="4877649"/>
            <a:ext cx="1974144" cy="1605763"/>
          </a:xfrm>
          <a:prstGeom prst="rect">
            <a:avLst/>
          </a:prstGeom>
        </p:spPr>
      </p:pic>
      <p:pic>
        <p:nvPicPr>
          <p:cNvPr id="3" name="Picture 2" descr="LoganReedCoaching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94" y="6185926"/>
            <a:ext cx="1190755" cy="465477"/>
          </a:xfrm>
          <a:prstGeom prst="rect">
            <a:avLst/>
          </a:prstGeom>
        </p:spPr>
      </p:pic>
      <p:pic>
        <p:nvPicPr>
          <p:cNvPr id="4" name="Picture 3" descr="Certified-in-C-IQ-Logo-_-JPG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592" y="6208560"/>
            <a:ext cx="1098077" cy="4831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Shape 16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b="15656"/>
          <a:stretch/>
        </p:blipFill>
        <p:spPr>
          <a:xfrm>
            <a:off x="1721557" y="395111"/>
            <a:ext cx="5475110" cy="572911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298243" y="6178887"/>
            <a:ext cx="47187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© Benchmark Communications, Inc.  /  The </a:t>
            </a:r>
            <a:r>
              <a:rPr lang="en-US" sz="1000" dirty="0" err="1" smtClean="0"/>
              <a:t>CreatingWE</a:t>
            </a:r>
            <a:r>
              <a:rPr lang="en-US" sz="1000" dirty="0" smtClean="0"/>
              <a:t> ® Institute</a:t>
            </a:r>
            <a:endParaRPr lang="en-US" sz="1000" dirty="0"/>
          </a:p>
        </p:txBody>
      </p:sp>
      <p:pic>
        <p:nvPicPr>
          <p:cNvPr id="4" name="Picture 3" descr="LoganReedCoaching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37" y="6246393"/>
            <a:ext cx="1190755" cy="465477"/>
          </a:xfrm>
          <a:prstGeom prst="rect">
            <a:avLst/>
          </a:prstGeom>
        </p:spPr>
      </p:pic>
      <p:pic>
        <p:nvPicPr>
          <p:cNvPr id="5" name="Picture 4" descr="Certified-in-C-IQ-Logo-_-JPG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962" y="6374846"/>
            <a:ext cx="1098077" cy="4831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556" y="931333"/>
            <a:ext cx="7140221" cy="59266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78581" y="1613591"/>
            <a:ext cx="2850444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800" dirty="0" smtClean="0">
                <a:solidFill>
                  <a:schemeClr val="bg1"/>
                </a:solidFill>
                <a:latin typeface="N Helvetica Narrow"/>
                <a:cs typeface="N Helvetica Narrow"/>
              </a:rPr>
              <a:t>I’ve been </a:t>
            </a:r>
            <a:br>
              <a:rPr lang="en-US" sz="2800" dirty="0" smtClean="0">
                <a:solidFill>
                  <a:schemeClr val="bg1"/>
                </a:solidFill>
                <a:latin typeface="N Helvetica Narrow"/>
                <a:cs typeface="N Helvetica Narrow"/>
              </a:rPr>
            </a:br>
            <a:r>
              <a:rPr lang="en-US" sz="2800" dirty="0" smtClean="0">
                <a:solidFill>
                  <a:schemeClr val="bg1"/>
                </a:solidFill>
                <a:latin typeface="N Helvetica Narrow"/>
                <a:cs typeface="N Helvetica Narrow"/>
              </a:rPr>
              <a:t>looking forward to hearing this….</a:t>
            </a:r>
            <a:endParaRPr lang="en-US" sz="2800" dirty="0">
              <a:solidFill>
                <a:schemeClr val="bg1"/>
              </a:solidFill>
              <a:latin typeface="N Helvetica Narrow"/>
              <a:cs typeface="N Helvetica Narrow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09181" y="4209495"/>
            <a:ext cx="1686067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chemeClr val="bg1"/>
                </a:solidFill>
                <a:latin typeface="N Helvetica Narrow"/>
                <a:cs typeface="N Helvetica Narrow"/>
              </a:rPr>
              <a:t>How did you learn that?</a:t>
            </a:r>
          </a:p>
        </p:txBody>
      </p:sp>
      <p:sp>
        <p:nvSpPr>
          <p:cNvPr id="178" name="Shape 178"/>
          <p:cNvSpPr txBox="1">
            <a:spLocks noGrp="1"/>
          </p:cNvSpPr>
          <p:nvPr>
            <p:ph type="title"/>
          </p:nvPr>
        </p:nvSpPr>
        <p:spPr>
          <a:xfrm>
            <a:off x="457201" y="0"/>
            <a:ext cx="822959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600" b="1" u="none" strike="noStrike" cap="none" dirty="0" smtClean="0">
                <a:solidFill>
                  <a:schemeClr val="dk1"/>
                </a:solidFill>
                <a:sym typeface="Calibri"/>
              </a:rPr>
              <a:t>Listen </a:t>
            </a:r>
            <a:r>
              <a:rPr lang="en-US" sz="3600" b="1" u="none" strike="noStrike" cap="none" dirty="0">
                <a:solidFill>
                  <a:schemeClr val="dk1"/>
                </a:solidFill>
                <a:sym typeface="Calibri"/>
              </a:rPr>
              <a:t>to </a:t>
            </a:r>
            <a:r>
              <a:rPr lang="en-US" sz="3600" b="1" u="none" strike="noStrike" cap="none" dirty="0" smtClean="0">
                <a:solidFill>
                  <a:schemeClr val="dk1"/>
                </a:solidFill>
                <a:sym typeface="Calibri"/>
              </a:rPr>
              <a:t>Connect</a:t>
            </a:r>
            <a:endParaRPr lang="en-US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458842" y="3358806"/>
            <a:ext cx="10705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Tell me about that!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5" name="Picture 4" descr="th-2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65" y="893468"/>
            <a:ext cx="2156865" cy="14379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40648" y="2862119"/>
            <a:ext cx="2217337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Thou shalt not:</a:t>
            </a:r>
          </a:p>
          <a:p>
            <a:endParaRPr lang="en-US" sz="1600" dirty="0"/>
          </a:p>
          <a:p>
            <a:pPr marL="342900" indent="-342900">
              <a:buClr>
                <a:srgbClr val="0000FF"/>
              </a:buClr>
              <a:buFont typeface="Arial"/>
              <a:buChar char="•"/>
            </a:pPr>
            <a:r>
              <a:rPr lang="en-US" sz="2000" dirty="0" smtClean="0"/>
              <a:t>Reject</a:t>
            </a:r>
          </a:p>
          <a:p>
            <a:pPr marL="342900" indent="-342900">
              <a:buClr>
                <a:srgbClr val="0000FF"/>
              </a:buClr>
              <a:buFont typeface="Arial"/>
              <a:buChar char="•"/>
            </a:pPr>
            <a:r>
              <a:rPr lang="en-US" sz="2000" dirty="0" smtClean="0"/>
              <a:t>Accept</a:t>
            </a:r>
          </a:p>
          <a:p>
            <a:pPr marL="342900" indent="-342900">
              <a:buClr>
                <a:srgbClr val="0000FF"/>
              </a:buClr>
              <a:buFont typeface="Arial"/>
              <a:buChar char="•"/>
            </a:pPr>
            <a:r>
              <a:rPr lang="en-US" sz="2000" dirty="0" smtClean="0"/>
              <a:t>Confirm</a:t>
            </a:r>
          </a:p>
          <a:p>
            <a:pPr marL="342900" indent="-342900">
              <a:buClr>
                <a:srgbClr val="0000FF"/>
              </a:buClr>
              <a:buFont typeface="Arial"/>
              <a:buChar char="•"/>
            </a:pPr>
            <a:r>
              <a:rPr lang="en-US" sz="2000" dirty="0" smtClean="0"/>
              <a:t>Judge</a:t>
            </a:r>
          </a:p>
          <a:p>
            <a:pPr marL="342900" indent="-342900">
              <a:buClr>
                <a:srgbClr val="0000FF"/>
              </a:buClr>
              <a:buFont typeface="Arial"/>
              <a:buChar char="•"/>
            </a:pPr>
            <a:r>
              <a:rPr lang="en-US" sz="2000" dirty="0" smtClean="0"/>
              <a:t>Respond</a:t>
            </a:r>
          </a:p>
          <a:p>
            <a:pPr marL="342900" indent="-342900">
              <a:buClr>
                <a:srgbClr val="0000FF"/>
              </a:buClr>
              <a:buFont typeface="Arial"/>
              <a:buChar char="•"/>
            </a:pPr>
            <a:r>
              <a:rPr lang="en-US" sz="2000" dirty="0" smtClean="0"/>
              <a:t>Argue</a:t>
            </a:r>
          </a:p>
          <a:p>
            <a:pPr marL="342900" indent="-342900">
              <a:buClr>
                <a:srgbClr val="0000FF"/>
              </a:buClr>
              <a:buFont typeface="Arial"/>
              <a:buChar char="•"/>
            </a:pPr>
            <a:r>
              <a:rPr lang="en-US" sz="2000" dirty="0" smtClean="0"/>
              <a:t>Condemn</a:t>
            </a:r>
          </a:p>
          <a:p>
            <a:pPr marL="342900" indent="-342900">
              <a:buClr>
                <a:srgbClr val="0000FF"/>
              </a:buClr>
              <a:buFont typeface="Arial"/>
              <a:buChar char="•"/>
            </a:pPr>
            <a:r>
              <a:rPr lang="en-US" sz="2000" dirty="0" smtClean="0"/>
              <a:t>Approve</a:t>
            </a:r>
            <a:endParaRPr lang="en-US" sz="2000" dirty="0"/>
          </a:p>
        </p:txBody>
      </p:sp>
      <p:pic>
        <p:nvPicPr>
          <p:cNvPr id="13" name="Picture 12" descr="Unknown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539" y="4002787"/>
            <a:ext cx="2108200" cy="2032000"/>
          </a:xfrm>
          <a:prstGeom prst="rect">
            <a:avLst/>
          </a:prstGeom>
        </p:spPr>
      </p:pic>
      <p:pic>
        <p:nvPicPr>
          <p:cNvPr id="16" name="Picture 15" descr="Unknown-1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39" y="5059098"/>
            <a:ext cx="2195683" cy="826386"/>
          </a:xfrm>
          <a:prstGeom prst="rect">
            <a:avLst/>
          </a:prstGeom>
        </p:spPr>
      </p:pic>
      <p:pic>
        <p:nvPicPr>
          <p:cNvPr id="17" name="Picture 16" descr="th-2.jpe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366" y="423271"/>
            <a:ext cx="1665913" cy="1108567"/>
          </a:xfrm>
          <a:prstGeom prst="rect">
            <a:avLst/>
          </a:prstGeom>
        </p:spPr>
      </p:pic>
      <p:pic>
        <p:nvPicPr>
          <p:cNvPr id="19" name="Picture 18" descr="LoganReedCoaching1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37" y="6246393"/>
            <a:ext cx="1190755" cy="465477"/>
          </a:xfrm>
          <a:prstGeom prst="rect">
            <a:avLst/>
          </a:prstGeom>
        </p:spPr>
      </p:pic>
      <p:pic>
        <p:nvPicPr>
          <p:cNvPr id="20" name="Picture 19" descr="Certified-in-C-IQ-Logo-_-JPG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647" y="6374846"/>
            <a:ext cx="1098077" cy="4831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kQuestion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63" y="1101762"/>
            <a:ext cx="6847064" cy="4820333"/>
          </a:xfrm>
          <a:prstGeom prst="rect">
            <a:avLst/>
          </a:prstGeom>
        </p:spPr>
      </p:pic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685801" y="-274664"/>
            <a:ext cx="7658099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1" u="none" strike="noStrike" cap="none" dirty="0" smtClean="0">
                <a:solidFill>
                  <a:schemeClr val="tx1"/>
                </a:solidFill>
                <a:ea typeface="Calibri"/>
                <a:sym typeface="Calibri"/>
              </a:rPr>
              <a:t>What </a:t>
            </a:r>
            <a:r>
              <a:rPr lang="en-US" sz="2800" b="1" dirty="0" smtClean="0">
                <a:solidFill>
                  <a:schemeClr val="tx1"/>
                </a:solidFill>
              </a:rPr>
              <a:t>if You Didn’t Have to Have the Answers?</a:t>
            </a:r>
            <a:endParaRPr lang="en-US" sz="2800" b="1" u="none" strike="noStrike" cap="none" dirty="0">
              <a:solidFill>
                <a:schemeClr val="tx1"/>
              </a:solidFill>
              <a:ea typeface="Calibri"/>
              <a:sym typeface="Calibri"/>
            </a:endParaRPr>
          </a:p>
        </p:txBody>
      </p:sp>
      <p:sp>
        <p:nvSpPr>
          <p:cNvPr id="190" name="Shape 190"/>
          <p:cNvSpPr txBox="1">
            <a:spLocks noGrp="1"/>
          </p:cNvSpPr>
          <p:nvPr>
            <p:ph type="body" idx="1"/>
          </p:nvPr>
        </p:nvSpPr>
        <p:spPr>
          <a:xfrm>
            <a:off x="986381" y="1133616"/>
            <a:ext cx="6172200" cy="335270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indent="-457200">
              <a:spcBef>
                <a:spcPts val="0"/>
              </a:spcBef>
              <a:buClr>
                <a:schemeClr val="bg1"/>
              </a:buClr>
            </a:pPr>
            <a:r>
              <a:rPr lang="en-US" sz="2800" b="1" i="1" u="none" strike="noStrike" cap="none" dirty="0">
                <a:solidFill>
                  <a:schemeClr val="bg1"/>
                </a:solidFill>
                <a:sym typeface="Calibri"/>
              </a:rPr>
              <a:t>Be inquisitive &amp; curious</a:t>
            </a:r>
          </a:p>
          <a:p>
            <a:pPr marL="457200" indent="-457200">
              <a:spcBef>
                <a:spcPts val="560"/>
              </a:spcBef>
              <a:buClr>
                <a:schemeClr val="bg1"/>
              </a:buClr>
            </a:pPr>
            <a:r>
              <a:rPr lang="en-US" sz="2800" b="1" i="1" u="none" strike="noStrike" cap="none" dirty="0">
                <a:solidFill>
                  <a:schemeClr val="bg1"/>
                </a:solidFill>
                <a:sym typeface="Calibri"/>
              </a:rPr>
              <a:t>Activate trust networks in the brain</a:t>
            </a:r>
          </a:p>
          <a:p>
            <a:pPr marL="457200" indent="-457200">
              <a:spcBef>
                <a:spcPts val="560"/>
              </a:spcBef>
              <a:buClr>
                <a:schemeClr val="bg1"/>
              </a:buClr>
            </a:pPr>
            <a:r>
              <a:rPr lang="en-US" sz="2800" b="1" i="1" u="none" strike="noStrike" cap="none" dirty="0">
                <a:solidFill>
                  <a:schemeClr val="bg1"/>
                </a:solidFill>
                <a:sym typeface="Calibri"/>
              </a:rPr>
              <a:t>Expand the conversational </a:t>
            </a:r>
            <a:r>
              <a:rPr lang="en-US" sz="2800" b="1" i="1" u="none" strike="noStrike" cap="none" dirty="0" smtClean="0">
                <a:solidFill>
                  <a:schemeClr val="bg1"/>
                </a:solidFill>
                <a:sym typeface="Calibri"/>
              </a:rPr>
              <a:t/>
            </a:r>
            <a:br>
              <a:rPr lang="en-US" sz="2800" b="1" i="1" u="none" strike="noStrike" cap="none" dirty="0" smtClean="0">
                <a:solidFill>
                  <a:schemeClr val="bg1"/>
                </a:solidFill>
                <a:sym typeface="Calibri"/>
              </a:rPr>
            </a:br>
            <a:r>
              <a:rPr lang="en-US" sz="2800" b="1" i="1" u="none" strike="noStrike" cap="none" dirty="0" smtClean="0">
                <a:solidFill>
                  <a:schemeClr val="bg1"/>
                </a:solidFill>
                <a:sym typeface="Calibri"/>
              </a:rPr>
              <a:t>space</a:t>
            </a:r>
            <a:endParaRPr lang="en-US" sz="2800" b="1" i="1" u="none" strike="noStrike" cap="none" dirty="0">
              <a:solidFill>
                <a:schemeClr val="bg1"/>
              </a:solidFill>
              <a:sym typeface="Calibri"/>
            </a:endParaRPr>
          </a:p>
          <a:p>
            <a:pPr marL="457200" indent="-457200">
              <a:spcBef>
                <a:spcPts val="560"/>
              </a:spcBef>
              <a:buClr>
                <a:schemeClr val="bg1"/>
              </a:buClr>
            </a:pPr>
            <a:r>
              <a:rPr lang="en-US" sz="2800" b="1" i="1" dirty="0">
                <a:solidFill>
                  <a:schemeClr val="bg1"/>
                </a:solidFill>
              </a:rPr>
              <a:t>Open up access to the </a:t>
            </a:r>
            <a:r>
              <a:rPr lang="en-US" sz="2800" b="1" i="1" dirty="0" smtClean="0">
                <a:solidFill>
                  <a:schemeClr val="bg1"/>
                </a:solidFill>
              </a:rPr>
              <a:t/>
            </a:r>
            <a:br>
              <a:rPr lang="en-US" sz="2800" b="1" i="1" dirty="0" smtClean="0">
                <a:solidFill>
                  <a:schemeClr val="bg1"/>
                </a:solidFill>
              </a:rPr>
            </a:br>
            <a:r>
              <a:rPr lang="en-US" sz="2800" b="1" i="1" u="none" strike="noStrike" cap="none" dirty="0" smtClean="0">
                <a:solidFill>
                  <a:schemeClr val="bg1"/>
                </a:solidFill>
                <a:sym typeface="Calibri"/>
              </a:rPr>
              <a:t>prefrontal </a:t>
            </a:r>
            <a:r>
              <a:rPr lang="en-US" sz="2800" b="1" i="1" u="none" strike="noStrike" cap="none" dirty="0">
                <a:solidFill>
                  <a:schemeClr val="bg1"/>
                </a:solidFill>
                <a:sym typeface="Calibri"/>
              </a:rPr>
              <a:t>cortex</a:t>
            </a:r>
          </a:p>
        </p:txBody>
      </p:sp>
      <p:pic>
        <p:nvPicPr>
          <p:cNvPr id="5" name="Picture 4" descr="LoganReedCoaching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36" y="6246393"/>
            <a:ext cx="1190755" cy="465477"/>
          </a:xfrm>
          <a:prstGeom prst="rect">
            <a:avLst/>
          </a:prstGeom>
        </p:spPr>
      </p:pic>
      <p:pic>
        <p:nvPicPr>
          <p:cNvPr id="6" name="Picture 5" descr="Certified-in-C-IQ-Logo-_-JPG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805" y="6208560"/>
            <a:ext cx="1098077" cy="4831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shboard#1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02" y="745764"/>
            <a:ext cx="8559621" cy="5129632"/>
          </a:xfrm>
          <a:prstGeom prst="rect">
            <a:avLst/>
          </a:prstGeom>
        </p:spPr>
      </p:pic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176870" y="5873463"/>
            <a:ext cx="6572250" cy="39751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1" i="1" u="none" strike="noStrike" cap="none" dirty="0">
                <a:solidFill>
                  <a:schemeClr val="dk1"/>
                </a:solidFill>
                <a:sym typeface="Calibri"/>
              </a:rPr>
              <a:t>Where are </a:t>
            </a:r>
            <a:r>
              <a:rPr lang="en-US" sz="2400" b="1" i="1" u="none" strike="noStrike" cap="none" dirty="0" smtClean="0">
                <a:solidFill>
                  <a:schemeClr val="dk1"/>
                </a:solidFill>
                <a:sym typeface="Calibri"/>
              </a:rPr>
              <a:t>you?</a:t>
            </a:r>
            <a:endParaRPr lang="en-US" sz="2400" b="1" i="1" u="none" strike="noStrike" cap="none" dirty="0">
              <a:solidFill>
                <a:schemeClr val="dk1"/>
              </a:solidFill>
              <a:sym typeface="Calibri"/>
            </a:endParaRPr>
          </a:p>
        </p:txBody>
      </p:sp>
      <p:sp>
        <p:nvSpPr>
          <p:cNvPr id="227" name="Shape 227"/>
          <p:cNvSpPr txBox="1"/>
          <p:nvPr/>
        </p:nvSpPr>
        <p:spPr>
          <a:xfrm>
            <a:off x="915100" y="-224088"/>
            <a:ext cx="775034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Conversational Dashboard</a:t>
            </a:r>
            <a:endParaRPr lang="en-US" sz="32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 descr="5BrainsBuild#2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546" y="3466794"/>
            <a:ext cx="1449749" cy="5210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99499" y="6520679"/>
            <a:ext cx="49951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© Benchmark Communications, Inc.  /  The </a:t>
            </a:r>
            <a:r>
              <a:rPr lang="en-US" sz="1000" dirty="0" err="1" smtClean="0"/>
              <a:t>CreatingWE</a:t>
            </a:r>
            <a:r>
              <a:rPr lang="en-US" sz="1000" dirty="0" smtClean="0"/>
              <a:t> ® Institute</a:t>
            </a:r>
            <a:endParaRPr lang="en-US" sz="1000" dirty="0"/>
          </a:p>
        </p:txBody>
      </p:sp>
      <p:grpSp>
        <p:nvGrpSpPr>
          <p:cNvPr id="233" name="Group 232"/>
          <p:cNvGrpSpPr/>
          <p:nvPr/>
        </p:nvGrpSpPr>
        <p:grpSpPr>
          <a:xfrm>
            <a:off x="1698484" y="4657873"/>
            <a:ext cx="2554774" cy="461665"/>
            <a:chOff x="1698484" y="4657873"/>
            <a:chExt cx="2554774" cy="461665"/>
          </a:xfrm>
        </p:grpSpPr>
        <p:sp>
          <p:nvSpPr>
            <p:cNvPr id="14" name="TextBox 13"/>
            <p:cNvSpPr txBox="1"/>
            <p:nvPr/>
          </p:nvSpPr>
          <p:spPr>
            <a:xfrm>
              <a:off x="1698484" y="4657873"/>
              <a:ext cx="19336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chemeClr val="accent6"/>
                  </a:solidFill>
                  <a:latin typeface="Calibri"/>
                  <a:cs typeface="Calibri"/>
                </a:rPr>
                <a:t>Heart Brain</a:t>
              </a:r>
              <a:endParaRPr lang="en-US" sz="2400" b="1" dirty="0">
                <a:solidFill>
                  <a:schemeClr val="accent6"/>
                </a:solidFill>
                <a:latin typeface="Calibri"/>
                <a:cs typeface="Calibri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3346165" y="5038943"/>
              <a:ext cx="907093" cy="60466"/>
            </a:xfrm>
            <a:prstGeom prst="line">
              <a:avLst/>
            </a:prstGeom>
            <a:ln w="12700" cmpd="sng">
              <a:solidFill>
                <a:schemeClr val="accent4">
                  <a:lumMod val="60000"/>
                  <a:lumOff val="40000"/>
                </a:schemeClr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8" name="Group 237"/>
          <p:cNvGrpSpPr/>
          <p:nvPr/>
        </p:nvGrpSpPr>
        <p:grpSpPr>
          <a:xfrm>
            <a:off x="1020478" y="2605291"/>
            <a:ext cx="3273095" cy="2855004"/>
            <a:chOff x="1020478" y="2605291"/>
            <a:chExt cx="3273095" cy="2855004"/>
          </a:xfrm>
        </p:grpSpPr>
        <p:grpSp>
          <p:nvGrpSpPr>
            <p:cNvPr id="232" name="Group 231"/>
            <p:cNvGrpSpPr/>
            <p:nvPr/>
          </p:nvGrpSpPr>
          <p:grpSpPr>
            <a:xfrm>
              <a:off x="1935130" y="3647730"/>
              <a:ext cx="2358443" cy="695575"/>
              <a:chOff x="1935130" y="3647730"/>
              <a:chExt cx="2358443" cy="69557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1935130" y="3647730"/>
                <a:ext cx="1329279" cy="6955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ct val="80000"/>
                  </a:lnSpc>
                </a:pPr>
                <a:r>
                  <a:rPr lang="en-US" sz="2400" b="1" dirty="0" smtClean="0">
                    <a:solidFill>
                      <a:srgbClr val="FF0000"/>
                    </a:solidFill>
                    <a:latin typeface="Calibri"/>
                    <a:cs typeface="Calibri"/>
                  </a:rPr>
                  <a:t>Primitive</a:t>
                </a:r>
              </a:p>
              <a:p>
                <a:pPr algn="r">
                  <a:lnSpc>
                    <a:spcPct val="80000"/>
                  </a:lnSpc>
                </a:pPr>
                <a:r>
                  <a:rPr lang="en-US" sz="2400" b="1" dirty="0" smtClean="0">
                    <a:solidFill>
                      <a:srgbClr val="FF0000"/>
                    </a:solidFill>
                    <a:latin typeface="Calibri"/>
                    <a:cs typeface="Calibri"/>
                  </a:rPr>
                  <a:t>Brain</a:t>
                </a:r>
                <a:endParaRPr lang="en-US" sz="2400" b="1" dirty="0">
                  <a:solidFill>
                    <a:srgbClr val="FF0000"/>
                  </a:solidFill>
                  <a:latin typeface="Calibri"/>
                  <a:cs typeface="Calibri"/>
                </a:endParaRPr>
              </a:p>
            </p:txBody>
          </p:sp>
          <p:cxnSp>
            <p:nvCxnSpPr>
              <p:cNvPr id="18" name="Straight Connector 17"/>
              <p:cNvCxnSpPr/>
              <p:nvPr/>
            </p:nvCxnSpPr>
            <p:spPr>
              <a:xfrm>
                <a:off x="3305850" y="4031154"/>
                <a:ext cx="987723" cy="241869"/>
              </a:xfrm>
              <a:prstGeom prst="line">
                <a:avLst/>
              </a:prstGeom>
              <a:ln w="19050" cmpd="sng">
                <a:solidFill>
                  <a:schemeClr val="accent4">
                    <a:lumMod val="60000"/>
                    <a:lumOff val="40000"/>
                  </a:schemeClr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5" name="TextBox 234"/>
            <p:cNvSpPr txBox="1"/>
            <p:nvPr/>
          </p:nvSpPr>
          <p:spPr>
            <a:xfrm>
              <a:off x="1020478" y="4998630"/>
              <a:ext cx="24995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sz="2400" b="1" dirty="0" smtClean="0">
                  <a:solidFill>
                    <a:schemeClr val="bg1">
                      <a:lumMod val="85000"/>
                    </a:schemeClr>
                  </a:solidFill>
                  <a:latin typeface="Calibri"/>
                  <a:cs typeface="Calibri"/>
                </a:rPr>
                <a:t>PROTECT</a:t>
              </a:r>
              <a:endParaRPr lang="en-US" sz="2400" b="1" dirty="0">
                <a:solidFill>
                  <a:schemeClr val="bg1">
                    <a:lumMod val="85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36" name="TextBox 235"/>
            <p:cNvSpPr txBox="1"/>
            <p:nvPr/>
          </p:nvSpPr>
          <p:spPr>
            <a:xfrm rot="18355603">
              <a:off x="1028041" y="2962896"/>
              <a:ext cx="1310246" cy="59503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2000" b="1" dirty="0" smtClean="0">
                  <a:solidFill>
                    <a:schemeClr val="bg1"/>
                  </a:solidFill>
                  <a:latin typeface="Calibri"/>
                  <a:cs typeface="Calibri"/>
                </a:rPr>
                <a:t>LOW</a:t>
              </a:r>
            </a:p>
            <a:p>
              <a:pPr algn="ctr">
                <a:lnSpc>
                  <a:spcPct val="80000"/>
                </a:lnSpc>
              </a:pPr>
              <a:r>
                <a:rPr lang="en-US" sz="2000" b="1" dirty="0" smtClean="0">
                  <a:solidFill>
                    <a:schemeClr val="bg1"/>
                  </a:solidFill>
                  <a:latin typeface="Calibri"/>
                  <a:cs typeface="Calibri"/>
                </a:rPr>
                <a:t>TRUST</a:t>
              </a:r>
              <a:endParaRPr lang="en-US" sz="2000" b="1" dirty="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239" name="Group 238"/>
          <p:cNvGrpSpPr/>
          <p:nvPr/>
        </p:nvGrpSpPr>
        <p:grpSpPr>
          <a:xfrm>
            <a:off x="2209707" y="1580964"/>
            <a:ext cx="3171294" cy="1657630"/>
            <a:chOff x="2209707" y="1580964"/>
            <a:chExt cx="3171294" cy="1657630"/>
          </a:xfrm>
        </p:grpSpPr>
        <p:grpSp>
          <p:nvGrpSpPr>
            <p:cNvPr id="231" name="Group 230"/>
            <p:cNvGrpSpPr/>
            <p:nvPr/>
          </p:nvGrpSpPr>
          <p:grpSpPr>
            <a:xfrm>
              <a:off x="2209707" y="2688179"/>
              <a:ext cx="1933676" cy="550415"/>
              <a:chOff x="2209707" y="2688179"/>
              <a:chExt cx="1933676" cy="550415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2209707" y="2688179"/>
                <a:ext cx="193367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F3EA2B"/>
                    </a:solidFill>
                    <a:latin typeface="Calibri"/>
                    <a:cs typeface="Calibri"/>
                  </a:rPr>
                  <a:t>Limbic</a:t>
                </a:r>
                <a:endParaRPr lang="en-US" sz="2400" b="1" dirty="0">
                  <a:solidFill>
                    <a:srgbClr val="F3EA2B"/>
                  </a:solidFill>
                  <a:latin typeface="Calibri"/>
                  <a:cs typeface="Calibri"/>
                </a:endParaRPr>
              </a:p>
            </p:txBody>
          </p:sp>
          <p:cxnSp>
            <p:nvCxnSpPr>
              <p:cNvPr id="21" name="Straight Connector 20"/>
              <p:cNvCxnSpPr/>
              <p:nvPr/>
            </p:nvCxnSpPr>
            <p:spPr>
              <a:xfrm>
                <a:off x="3285692" y="3043521"/>
                <a:ext cx="823865" cy="195073"/>
              </a:xfrm>
              <a:prstGeom prst="line">
                <a:avLst/>
              </a:prstGeom>
              <a:ln w="19050" cmpd="sng">
                <a:solidFill>
                  <a:schemeClr val="accent4">
                    <a:lumMod val="60000"/>
                    <a:lumOff val="40000"/>
                  </a:schemeClr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0" name="Group 229"/>
            <p:cNvGrpSpPr/>
            <p:nvPr/>
          </p:nvGrpSpPr>
          <p:grpSpPr>
            <a:xfrm>
              <a:off x="2615224" y="2153189"/>
              <a:ext cx="2765777" cy="850020"/>
              <a:chOff x="2615224" y="2153189"/>
              <a:chExt cx="2765777" cy="850020"/>
            </a:xfrm>
          </p:grpSpPr>
          <p:sp>
            <p:nvSpPr>
              <p:cNvPr id="32" name="TextBox 31"/>
              <p:cNvSpPr txBox="1"/>
              <p:nvPr/>
            </p:nvSpPr>
            <p:spPr>
              <a:xfrm>
                <a:off x="2615224" y="2153189"/>
                <a:ext cx="276577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err="1" smtClean="0">
                    <a:solidFill>
                      <a:srgbClr val="7CD5F6"/>
                    </a:solidFill>
                    <a:latin typeface="Calibri"/>
                    <a:cs typeface="Calibri"/>
                  </a:rPr>
                  <a:t>Neocortex</a:t>
                </a:r>
                <a:endParaRPr lang="en-US" sz="2400" b="1" dirty="0">
                  <a:solidFill>
                    <a:srgbClr val="7CD5F6"/>
                  </a:solidFill>
                  <a:latin typeface="Calibri"/>
                  <a:cs typeface="Calibri"/>
                </a:endParaRPr>
              </a:p>
            </p:txBody>
          </p:sp>
          <p:cxnSp>
            <p:nvCxnSpPr>
              <p:cNvPr id="33" name="Straight Connector 32"/>
              <p:cNvCxnSpPr/>
              <p:nvPr/>
            </p:nvCxnSpPr>
            <p:spPr>
              <a:xfrm>
                <a:off x="3628371" y="2620250"/>
                <a:ext cx="645044" cy="382959"/>
              </a:xfrm>
              <a:prstGeom prst="line">
                <a:avLst/>
              </a:prstGeom>
              <a:ln w="19050" cmpd="sng">
                <a:solidFill>
                  <a:schemeClr val="accent4">
                    <a:lumMod val="60000"/>
                    <a:lumOff val="40000"/>
                  </a:schemeClr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8" name="TextBox 47"/>
            <p:cNvSpPr txBox="1"/>
            <p:nvPr/>
          </p:nvSpPr>
          <p:spPr>
            <a:xfrm>
              <a:off x="3656896" y="1580964"/>
              <a:ext cx="1714655" cy="59503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2000" b="1" dirty="0" smtClean="0">
                  <a:solidFill>
                    <a:schemeClr val="bg1"/>
                  </a:solidFill>
                  <a:latin typeface="Calibri"/>
                  <a:cs typeface="Calibri"/>
                </a:rPr>
                <a:t>CONDITIONAL</a:t>
              </a:r>
            </a:p>
            <a:p>
              <a:pPr algn="ctr">
                <a:lnSpc>
                  <a:spcPct val="80000"/>
                </a:lnSpc>
              </a:pPr>
              <a:r>
                <a:rPr lang="en-US" sz="2000" b="1" dirty="0" smtClean="0">
                  <a:solidFill>
                    <a:schemeClr val="bg1"/>
                  </a:solidFill>
                  <a:latin typeface="Calibri"/>
                  <a:cs typeface="Calibri"/>
                </a:rPr>
                <a:t>TRUST</a:t>
              </a:r>
              <a:endParaRPr lang="en-US" sz="2000" b="1" dirty="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240" name="Group 239"/>
          <p:cNvGrpSpPr/>
          <p:nvPr/>
        </p:nvGrpSpPr>
        <p:grpSpPr>
          <a:xfrm>
            <a:off x="2801909" y="2380411"/>
            <a:ext cx="5446294" cy="3390666"/>
            <a:chOff x="2801909" y="2380411"/>
            <a:chExt cx="5446294" cy="3390666"/>
          </a:xfrm>
        </p:grpSpPr>
        <p:grpSp>
          <p:nvGrpSpPr>
            <p:cNvPr id="229" name="Group 228"/>
            <p:cNvGrpSpPr/>
            <p:nvPr/>
          </p:nvGrpSpPr>
          <p:grpSpPr>
            <a:xfrm>
              <a:off x="5200666" y="2380411"/>
              <a:ext cx="2096392" cy="695575"/>
              <a:chOff x="5200666" y="2380411"/>
              <a:chExt cx="2096392" cy="695575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581852" y="2380411"/>
                <a:ext cx="1715206" cy="6955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sz="2400" b="1" dirty="0" smtClean="0">
                    <a:solidFill>
                      <a:srgbClr val="33A114"/>
                    </a:solidFill>
                    <a:latin typeface="Calibri"/>
                    <a:cs typeface="Calibri"/>
                  </a:rPr>
                  <a:t>Prefrontal</a:t>
                </a:r>
              </a:p>
              <a:p>
                <a:pPr>
                  <a:lnSpc>
                    <a:spcPct val="80000"/>
                  </a:lnSpc>
                </a:pPr>
                <a:r>
                  <a:rPr lang="en-US" sz="2400" b="1" dirty="0" smtClean="0">
                    <a:solidFill>
                      <a:srgbClr val="33A114"/>
                    </a:solidFill>
                    <a:latin typeface="Calibri"/>
                    <a:cs typeface="Calibri"/>
                  </a:rPr>
                  <a:t>Cortex</a:t>
                </a:r>
                <a:endParaRPr lang="en-US" sz="2400" b="1" dirty="0">
                  <a:solidFill>
                    <a:srgbClr val="33A114"/>
                  </a:solidFill>
                  <a:latin typeface="Calibri"/>
                  <a:cs typeface="Calibri"/>
                </a:endParaRPr>
              </a:p>
            </p:txBody>
          </p:sp>
          <p:cxnSp>
            <p:nvCxnSpPr>
              <p:cNvPr id="30" name="Straight Connector 29"/>
              <p:cNvCxnSpPr>
                <a:endCxn id="29" idx="1"/>
              </p:cNvCxnSpPr>
              <p:nvPr/>
            </p:nvCxnSpPr>
            <p:spPr>
              <a:xfrm flipV="1">
                <a:off x="5200666" y="2728199"/>
                <a:ext cx="381186" cy="295166"/>
              </a:xfrm>
              <a:prstGeom prst="line">
                <a:avLst/>
              </a:prstGeom>
              <a:ln w="19050" cmpd="sng">
                <a:solidFill>
                  <a:schemeClr val="accent4">
                    <a:lumMod val="60000"/>
                    <a:lumOff val="40000"/>
                  </a:schemeClr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6" name="TextBox 45"/>
            <p:cNvSpPr txBox="1"/>
            <p:nvPr/>
          </p:nvSpPr>
          <p:spPr>
            <a:xfrm>
              <a:off x="5748658" y="4989784"/>
              <a:ext cx="24995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sz="2400" b="1" dirty="0" smtClean="0">
                  <a:solidFill>
                    <a:schemeClr val="bg1">
                      <a:lumMod val="85000"/>
                    </a:schemeClr>
                  </a:solidFill>
                  <a:latin typeface="Calibri"/>
                  <a:cs typeface="Calibri"/>
                </a:rPr>
                <a:t>PARTNER</a:t>
              </a:r>
              <a:endParaRPr lang="en-US" sz="2400" b="1" dirty="0">
                <a:solidFill>
                  <a:schemeClr val="bg1">
                    <a:lumMod val="85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 rot="3435229">
              <a:off x="6691835" y="3083800"/>
              <a:ext cx="1714655" cy="59503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2000" b="1" dirty="0" smtClean="0">
                  <a:solidFill>
                    <a:schemeClr val="bg1"/>
                  </a:solidFill>
                  <a:latin typeface="Calibri"/>
                  <a:cs typeface="Calibri"/>
                </a:rPr>
                <a:t>HIGH</a:t>
              </a:r>
            </a:p>
            <a:p>
              <a:pPr algn="ctr">
                <a:lnSpc>
                  <a:spcPct val="80000"/>
                </a:lnSpc>
              </a:pPr>
              <a:r>
                <a:rPr lang="en-US" sz="2000" b="1" dirty="0" smtClean="0">
                  <a:solidFill>
                    <a:schemeClr val="bg1"/>
                  </a:solidFill>
                  <a:latin typeface="Calibri"/>
                  <a:cs typeface="Calibri"/>
                </a:rPr>
                <a:t>TRUST</a:t>
              </a:r>
              <a:endParaRPr lang="en-US" sz="2000" b="1" dirty="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237" name="TextBox 236"/>
            <p:cNvSpPr txBox="1"/>
            <p:nvPr/>
          </p:nvSpPr>
          <p:spPr>
            <a:xfrm>
              <a:off x="2801909" y="5401745"/>
              <a:ext cx="31849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sz="1800" b="1" dirty="0" smtClean="0">
                  <a:latin typeface="Calibri"/>
                  <a:cs typeface="Calibri"/>
                </a:rPr>
                <a:t>LISTENING</a:t>
              </a:r>
              <a:endParaRPr lang="en-US" sz="1800" b="1" dirty="0">
                <a:latin typeface="Calibri"/>
                <a:cs typeface="Calibri"/>
              </a:endParaRPr>
            </a:p>
          </p:txBody>
        </p:sp>
      </p:grpSp>
      <p:pic>
        <p:nvPicPr>
          <p:cNvPr id="31" name="Picture 30" descr="LoganReedCoaching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37" y="6206081"/>
            <a:ext cx="1190755" cy="465477"/>
          </a:xfrm>
          <a:prstGeom prst="rect">
            <a:avLst/>
          </a:prstGeom>
        </p:spPr>
      </p:pic>
      <p:pic>
        <p:nvPicPr>
          <p:cNvPr id="34" name="Picture 33" descr="Certified-in-C-IQ-Logo-_-JPG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538" y="6213600"/>
            <a:ext cx="1098077" cy="4831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Up_DownPPT.eps"/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7" t="17785" r="8924" b="18947"/>
          <a:stretch/>
        </p:blipFill>
        <p:spPr>
          <a:xfrm>
            <a:off x="1068354" y="967479"/>
            <a:ext cx="7155958" cy="6570784"/>
          </a:xfrm>
          <a:prstGeom prst="rect">
            <a:avLst/>
          </a:prstGeom>
        </p:spPr>
      </p:pic>
      <p:sp>
        <p:nvSpPr>
          <p:cNvPr id="308" name="Shape 308"/>
          <p:cNvSpPr txBox="1">
            <a:spLocks noGrp="1"/>
          </p:cNvSpPr>
          <p:nvPr>
            <p:ph type="title"/>
          </p:nvPr>
        </p:nvSpPr>
        <p:spPr>
          <a:xfrm>
            <a:off x="537832" y="0"/>
            <a:ext cx="8229599" cy="88685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Nourishing/ Depleting Behaviors</a:t>
            </a:r>
          </a:p>
        </p:txBody>
      </p:sp>
      <p:sp>
        <p:nvSpPr>
          <p:cNvPr id="310" name="Shape 310"/>
          <p:cNvSpPr txBox="1">
            <a:spLocks noGrp="1"/>
          </p:cNvSpPr>
          <p:nvPr>
            <p:ph type="body" idx="2"/>
          </p:nvPr>
        </p:nvSpPr>
        <p:spPr>
          <a:xfrm>
            <a:off x="4629364" y="1014522"/>
            <a:ext cx="3143249" cy="164603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buSzPct val="25000"/>
              <a:buNone/>
            </a:pPr>
            <a:r>
              <a:rPr lang="en-US" b="1" dirty="0" smtClean="0"/>
              <a:t>Up-regulate </a:t>
            </a:r>
            <a:r>
              <a:rPr lang="en-US" b="1" i="1" dirty="0" smtClean="0">
                <a:solidFill>
                  <a:srgbClr val="33A114"/>
                </a:solidFill>
              </a:rPr>
              <a:t>(Oxytocin)</a:t>
            </a:r>
            <a:endParaRPr lang="en-US" b="1" i="1" dirty="0">
              <a:solidFill>
                <a:srgbClr val="33A11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92231" y="6611779"/>
            <a:ext cx="47187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© Benchmark Communications, Inc.  /  The </a:t>
            </a:r>
            <a:r>
              <a:rPr lang="en-US" sz="1000" dirty="0" err="1" smtClean="0"/>
              <a:t>CreatingWE</a:t>
            </a:r>
            <a:r>
              <a:rPr lang="en-US" sz="1000" dirty="0" smtClean="0"/>
              <a:t> ® Institute</a:t>
            </a:r>
            <a:endParaRPr lang="en-US" sz="1000" dirty="0"/>
          </a:p>
        </p:txBody>
      </p:sp>
      <p:grpSp>
        <p:nvGrpSpPr>
          <p:cNvPr id="9" name="Group 8"/>
          <p:cNvGrpSpPr/>
          <p:nvPr/>
        </p:nvGrpSpPr>
        <p:grpSpPr>
          <a:xfrm>
            <a:off x="5151480" y="1986566"/>
            <a:ext cx="3485755" cy="4231406"/>
            <a:chOff x="5151480" y="1986566"/>
            <a:chExt cx="3485755" cy="4231406"/>
          </a:xfrm>
        </p:grpSpPr>
        <p:sp>
          <p:nvSpPr>
            <p:cNvPr id="10" name="TextBox 9"/>
            <p:cNvSpPr txBox="1"/>
            <p:nvPr/>
          </p:nvSpPr>
          <p:spPr>
            <a:xfrm>
              <a:off x="5151480" y="1986566"/>
              <a:ext cx="1975446" cy="4124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n-US" sz="2400" b="1" dirty="0" smtClean="0">
                  <a:latin typeface="Calibri"/>
                  <a:cs typeface="Calibri"/>
                </a:rPr>
                <a:t>Include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b="1" dirty="0" smtClean="0">
                  <a:latin typeface="Calibri"/>
                  <a:cs typeface="Calibri"/>
                </a:rPr>
                <a:t>Appreciate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b="1" dirty="0" smtClean="0">
                  <a:latin typeface="Calibri"/>
                  <a:cs typeface="Calibri"/>
                </a:rPr>
                <a:t>Expand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b="1" dirty="0" smtClean="0">
                  <a:latin typeface="Calibri"/>
                  <a:cs typeface="Calibri"/>
                </a:rPr>
                <a:t>Share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b="1" dirty="0" smtClean="0">
                  <a:latin typeface="Calibri"/>
                  <a:cs typeface="Calibri"/>
                </a:rPr>
                <a:t>Discover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b="1" dirty="0" smtClean="0">
                  <a:latin typeface="Calibri"/>
                  <a:cs typeface="Calibri"/>
                </a:rPr>
                <a:t>Develop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b="1" dirty="0" smtClean="0">
                  <a:latin typeface="Calibri"/>
                  <a:cs typeface="Calibri"/>
                </a:rPr>
                <a:t>Celebrate</a:t>
              </a:r>
              <a:endParaRPr lang="en-US" sz="2400" b="1" dirty="0">
                <a:latin typeface="Calibri"/>
                <a:cs typeface="Calibri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 rot="16200000">
              <a:off x="6360945" y="3941682"/>
              <a:ext cx="415247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sz="2000" b="1" dirty="0" smtClean="0">
                  <a:solidFill>
                    <a:srgbClr val="33A114"/>
                  </a:solidFill>
                </a:rPr>
                <a:t>NOURISHING</a:t>
              </a:r>
              <a:endParaRPr lang="en-US" sz="2000" b="1" dirty="0">
                <a:solidFill>
                  <a:srgbClr val="33A114"/>
                </a:solidFill>
              </a:endParaRPr>
            </a:p>
          </p:txBody>
        </p:sp>
      </p:grpSp>
      <p:sp>
        <p:nvSpPr>
          <p:cNvPr id="309" name="Shape 309"/>
          <p:cNvSpPr txBox="1">
            <a:spLocks noGrp="1"/>
          </p:cNvSpPr>
          <p:nvPr>
            <p:ph type="body" idx="1"/>
          </p:nvPr>
        </p:nvSpPr>
        <p:spPr>
          <a:xfrm>
            <a:off x="1515817" y="1074985"/>
            <a:ext cx="3028949" cy="150495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800" b="1" u="none" strike="noStrike" cap="none" dirty="0" smtClean="0">
                <a:solidFill>
                  <a:schemeClr val="dk1"/>
                </a:solidFill>
                <a:sym typeface="Calibri"/>
              </a:rPr>
              <a:t>Down-regulate </a:t>
            </a:r>
            <a:r>
              <a:rPr lang="en-US" b="1" i="1" dirty="0" smtClean="0">
                <a:solidFill>
                  <a:srgbClr val="FF0000"/>
                </a:solidFill>
              </a:rPr>
              <a:t>(Cortisol)</a:t>
            </a:r>
            <a:endParaRPr lang="en-US" sz="2800" b="1" i="1" u="none" strike="noStrike" cap="none" dirty="0">
              <a:solidFill>
                <a:srgbClr val="FF0000"/>
              </a:solidFill>
              <a:sym typeface="Calibri"/>
            </a:endParaRPr>
          </a:p>
          <a:p>
            <a:pPr marL="342900" marR="0" lvl="0" indent="-3429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86097" y="2154972"/>
            <a:ext cx="3465606" cy="4152470"/>
            <a:chOff x="586097" y="2154972"/>
            <a:chExt cx="3465606" cy="4152470"/>
          </a:xfrm>
        </p:grpSpPr>
        <p:sp>
          <p:nvSpPr>
            <p:cNvPr id="3" name="TextBox 2"/>
            <p:cNvSpPr txBox="1"/>
            <p:nvPr/>
          </p:nvSpPr>
          <p:spPr>
            <a:xfrm>
              <a:off x="2076257" y="2176817"/>
              <a:ext cx="1975446" cy="3939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b="1" dirty="0" smtClean="0">
                  <a:latin typeface="Calibri"/>
                  <a:cs typeface="Calibri"/>
                </a:rPr>
                <a:t>Exclude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b="1" dirty="0" smtClean="0">
                  <a:latin typeface="Calibri"/>
                  <a:cs typeface="Calibri"/>
                </a:rPr>
                <a:t>Judge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b="1" dirty="0" smtClean="0">
                  <a:latin typeface="Calibri"/>
                  <a:cs typeface="Calibri"/>
                </a:rPr>
                <a:t>Limit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b="1" dirty="0" smtClean="0">
                  <a:latin typeface="Calibri"/>
                  <a:cs typeface="Calibri"/>
                </a:rPr>
                <a:t>Withhold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b="1" dirty="0" smtClean="0">
                  <a:latin typeface="Calibri"/>
                  <a:cs typeface="Calibri"/>
                </a:rPr>
                <a:t>Know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b="1" dirty="0" smtClean="0">
                  <a:latin typeface="Calibri"/>
                  <a:cs typeface="Calibri"/>
                </a:rPr>
                <a:t>Dictate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b="1" dirty="0" smtClean="0">
                  <a:latin typeface="Calibri"/>
                  <a:cs typeface="Calibri"/>
                </a:rPr>
                <a:t>Criticize</a:t>
              </a:r>
              <a:endParaRPr lang="en-US" sz="2400" b="1" dirty="0">
                <a:latin typeface="Calibri"/>
                <a:cs typeface="Calibri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 rot="5400000">
              <a:off x="-1290083" y="4031152"/>
              <a:ext cx="415247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sz="2000" b="1" dirty="0" smtClean="0">
                  <a:solidFill>
                    <a:srgbClr val="FF0000"/>
                  </a:solidFill>
                </a:rPr>
                <a:t>DEPLETING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0"/>
            <a:ext cx="8229599" cy="1143000"/>
          </a:xfrm>
        </p:spPr>
        <p:txBody>
          <a:bodyPr/>
          <a:lstStyle/>
          <a:p>
            <a:r>
              <a:rPr lang="en-US" sz="4000" dirty="0" smtClean="0"/>
              <a:t>Case Study: VP and Branch Manager</a:t>
            </a:r>
            <a:endParaRPr lang="en-US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370592"/>
            <a:ext cx="8229599" cy="4634637"/>
          </a:xfrm>
        </p:spPr>
        <p:txBody>
          <a:bodyPr/>
          <a:lstStyle/>
          <a:p>
            <a:r>
              <a:rPr lang="en-US" sz="2000" dirty="0" smtClean="0"/>
              <a:t>Branch Manager upset</a:t>
            </a:r>
          </a:p>
          <a:p>
            <a:endParaRPr lang="en-US" sz="2000" dirty="0"/>
          </a:p>
          <a:p>
            <a:r>
              <a:rPr lang="en-US" sz="2000" dirty="0" smtClean="0"/>
              <a:t>VP went to her automatic (fixing)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Coaching intervention identified the gap (amygdala hijack)</a:t>
            </a:r>
          </a:p>
          <a:p>
            <a:endParaRPr lang="en-US" sz="2000" dirty="0" smtClean="0"/>
          </a:p>
          <a:p>
            <a:r>
              <a:rPr lang="en-US" sz="2000" dirty="0" smtClean="0"/>
              <a:t>Used Conversational Dashboard®</a:t>
            </a:r>
          </a:p>
          <a:p>
            <a:endParaRPr lang="en-US" sz="2000" dirty="0" smtClean="0"/>
          </a:p>
          <a:p>
            <a:r>
              <a:rPr lang="en-US" sz="2000" dirty="0" smtClean="0"/>
              <a:t>C-IQ Essentials: listen to connect, 3 </a:t>
            </a:r>
            <a:r>
              <a:rPr lang="en-US" sz="2000" dirty="0" err="1" smtClean="0"/>
              <a:t>Rs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/>
              <a:t>C</a:t>
            </a:r>
            <a:r>
              <a:rPr lang="en-US" sz="2000" dirty="0" smtClean="0"/>
              <a:t>reated </a:t>
            </a:r>
            <a:r>
              <a:rPr lang="en-US" sz="2000" dirty="0" smtClean="0"/>
              <a:t>win-win for Branch Manager </a:t>
            </a:r>
            <a:r>
              <a:rPr lang="en-US" sz="2000" u="sng" dirty="0" smtClean="0"/>
              <a:t>and</a:t>
            </a:r>
            <a:r>
              <a:rPr lang="en-US" sz="2000" dirty="0" smtClean="0"/>
              <a:t> her team</a:t>
            </a:r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</p:txBody>
      </p:sp>
      <p:pic>
        <p:nvPicPr>
          <p:cNvPr id="4" name="Picture 3" descr="LoganReedCoaching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95" y="6226237"/>
            <a:ext cx="1190755" cy="465477"/>
          </a:xfrm>
          <a:prstGeom prst="rect">
            <a:avLst/>
          </a:prstGeom>
        </p:spPr>
      </p:pic>
      <p:pic>
        <p:nvPicPr>
          <p:cNvPr id="5" name="Picture 4" descr="Certified-in-C-IQ-Logo-_-JP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277" y="6228716"/>
            <a:ext cx="1098077" cy="48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36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53703"/>
            <a:ext cx="8229599" cy="1143000"/>
          </a:xfrm>
        </p:spPr>
        <p:txBody>
          <a:bodyPr/>
          <a:lstStyle/>
          <a:p>
            <a:r>
              <a:rPr lang="en-US" sz="3600" dirty="0" smtClean="0"/>
              <a:t>Discovery &amp; Innovation Bridges the Divide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846620" y="1350436"/>
            <a:ext cx="751879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Intentionally creates the space to:</a:t>
            </a:r>
          </a:p>
          <a:p>
            <a:pPr marL="342900" indent="-342900">
              <a:buFont typeface="Arial"/>
              <a:buChar char="•"/>
            </a:pPr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Rebuild and/or deepen trust</a:t>
            </a:r>
          </a:p>
          <a:p>
            <a:pPr marL="342900" indent="-342900">
              <a:buFont typeface="Arial"/>
              <a:buChar char="•"/>
            </a:pPr>
            <a:endParaRPr lang="en-US" sz="2000" dirty="0" smtClean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Re-open the channels of communication </a:t>
            </a:r>
          </a:p>
          <a:p>
            <a:pPr marL="342900" indent="-342900">
              <a:buFont typeface="Arial"/>
              <a:buChar char="•"/>
            </a:pPr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Move the conversation/situation from “I” to “we”</a:t>
            </a:r>
          </a:p>
          <a:p>
            <a:pPr marL="342900" indent="-342900">
              <a:buFont typeface="Arial"/>
              <a:buChar char="•"/>
            </a:pPr>
            <a:endParaRPr lang="en-US" sz="2000" dirty="0" smtClean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You move towards them, rather than requiring them to move towards you</a:t>
            </a:r>
          </a:p>
          <a:p>
            <a:pPr marL="342900" indent="-342900">
              <a:buFont typeface="Arial"/>
              <a:buChar char="•"/>
            </a:pPr>
            <a:endParaRPr lang="en-US" sz="2000" dirty="0" smtClean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Sets the stage to explore new possibilities</a:t>
            </a:r>
          </a:p>
          <a:p>
            <a:pPr marL="342900" indent="-342900">
              <a:buFont typeface="Arial"/>
              <a:buChar char="•"/>
            </a:pPr>
            <a:endParaRPr lang="en-US" sz="2000" dirty="0" smtClean="0"/>
          </a:p>
          <a:p>
            <a:pPr marL="342900" indent="-342900">
              <a:buFont typeface="Arial"/>
              <a:buChar char="•"/>
            </a:pPr>
            <a:endParaRPr lang="en-US" sz="2000" dirty="0"/>
          </a:p>
          <a:p>
            <a:pPr marL="342900" indent="-342900">
              <a:buFont typeface="Arial"/>
              <a:buChar char="•"/>
            </a:pPr>
            <a:endParaRPr lang="en-US" sz="2000" dirty="0" smtClean="0"/>
          </a:p>
          <a:p>
            <a:pPr marL="342900" indent="-342900">
              <a:buFont typeface="Arial"/>
              <a:buChar char="•"/>
            </a:pPr>
            <a:endParaRPr lang="en-US" sz="2000" dirty="0"/>
          </a:p>
        </p:txBody>
      </p:sp>
      <p:pic>
        <p:nvPicPr>
          <p:cNvPr id="8" name="Picture 7" descr="LoganReedCoaching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95" y="6206082"/>
            <a:ext cx="1190755" cy="465477"/>
          </a:xfrm>
          <a:prstGeom prst="rect">
            <a:avLst/>
          </a:prstGeom>
        </p:spPr>
      </p:pic>
      <p:pic>
        <p:nvPicPr>
          <p:cNvPr id="9" name="Picture 8" descr="Certified-in-C-IQ-Logo-_-JP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065" y="6208560"/>
            <a:ext cx="1098077" cy="483154"/>
          </a:xfrm>
          <a:prstGeom prst="rect">
            <a:avLst/>
          </a:prstGeom>
        </p:spPr>
      </p:pic>
      <p:pic>
        <p:nvPicPr>
          <p:cNvPr id="10" name="Picture 9" descr="Unknown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970" y="4756761"/>
            <a:ext cx="2726182" cy="170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768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>
            <a:spLocks noGrp="1"/>
          </p:cNvSpPr>
          <p:nvPr>
            <p:ph type="title"/>
          </p:nvPr>
        </p:nvSpPr>
        <p:spPr>
          <a:xfrm>
            <a:off x="457201" y="0"/>
            <a:ext cx="822959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600" b="1" u="none" strike="noStrike" cap="none" dirty="0">
                <a:solidFill>
                  <a:schemeClr val="dk1"/>
                </a:solidFill>
                <a:ea typeface="Calibri"/>
                <a:sym typeface="Calibri"/>
              </a:rPr>
              <a:t>Now You Try…</a:t>
            </a:r>
          </a:p>
        </p:txBody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457200" y="1030914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Sample Discovery Questions</a:t>
            </a:r>
          </a:p>
        </p:txBody>
      </p:sp>
      <p:sp>
        <p:nvSpPr>
          <p:cNvPr id="201" name="Shape 201"/>
          <p:cNvSpPr txBox="1">
            <a:spLocks noGrp="1"/>
          </p:cNvSpPr>
          <p:nvPr>
            <p:ph type="body" idx="2"/>
          </p:nvPr>
        </p:nvSpPr>
        <p:spPr>
          <a:xfrm>
            <a:off x="474663" y="1894765"/>
            <a:ext cx="4040188" cy="39512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assumptions do you 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have 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about…?</a:t>
            </a:r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Who else 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impacted by this situation?</a:t>
            </a:r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does that make you feel?</a:t>
            </a:r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led you to this idea?</a:t>
            </a:r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would you describe…?</a:t>
            </a:r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is our 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best outcome?</a:t>
            </a:r>
            <a:endParaRPr lang="en-US"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is your thinking behind 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idea?</a:t>
            </a:r>
          </a:p>
        </p:txBody>
      </p:sp>
      <p:sp>
        <p:nvSpPr>
          <p:cNvPr id="202" name="Shape 202"/>
          <p:cNvSpPr txBox="1">
            <a:spLocks noGrp="1"/>
          </p:cNvSpPr>
          <p:nvPr>
            <p:ph type="body" idx="4"/>
          </p:nvPr>
        </p:nvSpPr>
        <p:spPr>
          <a:xfrm>
            <a:off x="4912519" y="1894765"/>
            <a:ext cx="3945731" cy="39512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can we do to merge 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 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ideas?</a:t>
            </a:r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if we were to have no limitations, what would we do?</a:t>
            </a:r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alternatives would work?</a:t>
            </a:r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is your desired outcome?</a:t>
            </a:r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do we want to create?</a:t>
            </a:r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could 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we…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dirty="0" smtClean="0"/>
              <a:t>What other experiences do you have with similar</a:t>
            </a:r>
            <a:r>
              <a:rPr lang="mr-IN" sz="2000" dirty="0" smtClean="0"/>
              <a:t>…</a:t>
            </a:r>
            <a:r>
              <a:rPr lang="en-US" sz="2000" dirty="0" smtClean="0"/>
              <a:t>?</a:t>
            </a:r>
            <a:endParaRPr lang="en-US"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44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Shape 203"/>
          <p:cNvSpPr txBox="1">
            <a:spLocks noGrp="1"/>
          </p:cNvSpPr>
          <p:nvPr>
            <p:ph type="body" idx="3"/>
          </p:nvPr>
        </p:nvSpPr>
        <p:spPr>
          <a:xfrm>
            <a:off x="4816475" y="1030914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Sample Innovation Questions</a:t>
            </a:r>
          </a:p>
        </p:txBody>
      </p:sp>
      <p:pic>
        <p:nvPicPr>
          <p:cNvPr id="7" name="Picture 6" descr="LoganReedCoaching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95" y="6206082"/>
            <a:ext cx="1190755" cy="465477"/>
          </a:xfrm>
          <a:prstGeom prst="rect">
            <a:avLst/>
          </a:prstGeom>
        </p:spPr>
      </p:pic>
      <p:pic>
        <p:nvPicPr>
          <p:cNvPr id="8" name="Picture 7" descr="Certified-in-C-IQ-Logo-_-JP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065" y="6208560"/>
            <a:ext cx="1098077" cy="4831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 txBox="1">
            <a:spLocks noGrp="1"/>
          </p:cNvSpPr>
          <p:nvPr>
            <p:ph type="title"/>
          </p:nvPr>
        </p:nvSpPr>
        <p:spPr>
          <a:xfrm>
            <a:off x="1572155" y="171541"/>
            <a:ext cx="5915025" cy="99417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Double-Clicking</a:t>
            </a:r>
          </a:p>
        </p:txBody>
      </p:sp>
      <p:pic>
        <p:nvPicPr>
          <p:cNvPr id="6" name="Picture 5" descr="th-5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33" y="1093185"/>
            <a:ext cx="3090344" cy="1829401"/>
          </a:xfrm>
          <a:prstGeom prst="rect">
            <a:avLst/>
          </a:prstGeom>
        </p:spPr>
      </p:pic>
      <p:pic>
        <p:nvPicPr>
          <p:cNvPr id="7" name="Picture 6" descr="th-6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940" y="2866893"/>
            <a:ext cx="2749334" cy="1789089"/>
          </a:xfrm>
          <a:prstGeom prst="rect">
            <a:avLst/>
          </a:prstGeom>
        </p:spPr>
      </p:pic>
      <p:pic>
        <p:nvPicPr>
          <p:cNvPr id="8" name="Picture 7" descr="th-7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618" y="4683016"/>
            <a:ext cx="2497104" cy="1766830"/>
          </a:xfrm>
          <a:prstGeom prst="rect">
            <a:avLst/>
          </a:prstGeom>
        </p:spPr>
      </p:pic>
      <p:pic>
        <p:nvPicPr>
          <p:cNvPr id="10" name="Picture 9" descr="LoganReedCoaching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2" y="6206082"/>
            <a:ext cx="1190755" cy="465477"/>
          </a:xfrm>
          <a:prstGeom prst="rect">
            <a:avLst/>
          </a:prstGeom>
        </p:spPr>
      </p:pic>
      <p:pic>
        <p:nvPicPr>
          <p:cNvPr id="11" name="Picture 10" descr="Certified-in-C-IQ-Logo-_-JPG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065" y="6208560"/>
            <a:ext cx="1098077" cy="4831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Now It’s Your Turn</a:t>
            </a:r>
            <a:endParaRPr lang="en-US" sz="3200" b="1" dirty="0"/>
          </a:p>
        </p:txBody>
      </p:sp>
      <p:sp>
        <p:nvSpPr>
          <p:cNvPr id="28" name="Oval 27"/>
          <p:cNvSpPr/>
          <p:nvPr/>
        </p:nvSpPr>
        <p:spPr>
          <a:xfrm>
            <a:off x="2163351" y="3511152"/>
            <a:ext cx="692944" cy="69294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___</a:t>
            </a:r>
          </a:p>
        </p:txBody>
      </p:sp>
      <p:sp>
        <p:nvSpPr>
          <p:cNvPr id="29" name="Oval 28"/>
          <p:cNvSpPr/>
          <p:nvPr/>
        </p:nvSpPr>
        <p:spPr>
          <a:xfrm>
            <a:off x="5146759" y="1785937"/>
            <a:ext cx="692944" cy="69294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___</a:t>
            </a:r>
          </a:p>
        </p:txBody>
      </p:sp>
      <p:sp>
        <p:nvSpPr>
          <p:cNvPr id="30" name="Oval 29"/>
          <p:cNvSpPr/>
          <p:nvPr/>
        </p:nvSpPr>
        <p:spPr>
          <a:xfrm>
            <a:off x="4156455" y="5479256"/>
            <a:ext cx="692944" cy="69294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___</a:t>
            </a:r>
          </a:p>
        </p:txBody>
      </p:sp>
      <p:sp>
        <p:nvSpPr>
          <p:cNvPr id="31" name="Oval 30"/>
          <p:cNvSpPr/>
          <p:nvPr/>
        </p:nvSpPr>
        <p:spPr>
          <a:xfrm>
            <a:off x="6149562" y="3511152"/>
            <a:ext cx="692944" cy="69294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___</a:t>
            </a:r>
          </a:p>
        </p:txBody>
      </p:sp>
      <p:sp>
        <p:nvSpPr>
          <p:cNvPr id="32" name="Oval 31"/>
          <p:cNvSpPr/>
          <p:nvPr/>
        </p:nvSpPr>
        <p:spPr>
          <a:xfrm>
            <a:off x="5923641" y="2567432"/>
            <a:ext cx="692944" cy="69294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___</a:t>
            </a:r>
          </a:p>
        </p:txBody>
      </p:sp>
      <p:sp>
        <p:nvSpPr>
          <p:cNvPr id="33" name="Oval 32"/>
          <p:cNvSpPr/>
          <p:nvPr/>
        </p:nvSpPr>
        <p:spPr>
          <a:xfrm>
            <a:off x="4156456" y="1471612"/>
            <a:ext cx="692944" cy="69294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___</a:t>
            </a:r>
          </a:p>
        </p:txBody>
      </p:sp>
      <p:sp>
        <p:nvSpPr>
          <p:cNvPr id="34" name="Oval 33"/>
          <p:cNvSpPr/>
          <p:nvPr/>
        </p:nvSpPr>
        <p:spPr>
          <a:xfrm>
            <a:off x="5192299" y="5239037"/>
            <a:ext cx="692944" cy="69294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___</a:t>
            </a:r>
          </a:p>
        </p:txBody>
      </p:sp>
      <p:sp>
        <p:nvSpPr>
          <p:cNvPr id="35" name="Oval 34"/>
          <p:cNvSpPr/>
          <p:nvPr/>
        </p:nvSpPr>
        <p:spPr>
          <a:xfrm>
            <a:off x="5979132" y="4577180"/>
            <a:ext cx="692944" cy="69294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___</a:t>
            </a:r>
          </a:p>
        </p:txBody>
      </p:sp>
      <p:sp>
        <p:nvSpPr>
          <p:cNvPr id="36" name="Oval 35"/>
          <p:cNvSpPr/>
          <p:nvPr/>
        </p:nvSpPr>
        <p:spPr>
          <a:xfrm>
            <a:off x="3166153" y="1814512"/>
            <a:ext cx="692944" cy="69294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___</a:t>
            </a:r>
          </a:p>
        </p:txBody>
      </p:sp>
      <p:sp>
        <p:nvSpPr>
          <p:cNvPr id="37" name="Oval 36"/>
          <p:cNvSpPr/>
          <p:nvPr/>
        </p:nvSpPr>
        <p:spPr>
          <a:xfrm>
            <a:off x="2431241" y="2524098"/>
            <a:ext cx="692944" cy="69294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___</a:t>
            </a:r>
          </a:p>
        </p:txBody>
      </p:sp>
      <p:sp>
        <p:nvSpPr>
          <p:cNvPr id="38" name="Oval 37"/>
          <p:cNvSpPr/>
          <p:nvPr/>
        </p:nvSpPr>
        <p:spPr>
          <a:xfrm>
            <a:off x="3111624" y="5236368"/>
            <a:ext cx="692944" cy="69294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___</a:t>
            </a:r>
          </a:p>
        </p:txBody>
      </p:sp>
      <p:sp>
        <p:nvSpPr>
          <p:cNvPr id="39" name="Oval 38"/>
          <p:cNvSpPr/>
          <p:nvPr/>
        </p:nvSpPr>
        <p:spPr>
          <a:xfrm>
            <a:off x="2389272" y="4514849"/>
            <a:ext cx="692944" cy="69294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___</a:t>
            </a:r>
          </a:p>
        </p:txBody>
      </p:sp>
      <p:sp>
        <p:nvSpPr>
          <p:cNvPr id="40" name="Oval 39"/>
          <p:cNvSpPr/>
          <p:nvPr/>
        </p:nvSpPr>
        <p:spPr>
          <a:xfrm>
            <a:off x="3124184" y="2478880"/>
            <a:ext cx="2757488" cy="2757488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cxnSp>
        <p:nvCxnSpPr>
          <p:cNvPr id="41" name="Straight Arrow Connector 40"/>
          <p:cNvCxnSpPr>
            <a:stCxn id="47" idx="6"/>
            <a:endCxn id="36" idx="2"/>
          </p:cNvCxnSpPr>
          <p:nvPr/>
        </p:nvCxnSpPr>
        <p:spPr>
          <a:xfrm>
            <a:off x="5881672" y="3857624"/>
            <a:ext cx="26789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47" idx="0"/>
            <a:endCxn id="39" idx="4"/>
          </p:cNvCxnSpPr>
          <p:nvPr/>
        </p:nvCxnSpPr>
        <p:spPr>
          <a:xfrm flipV="1">
            <a:off x="4502928" y="2164556"/>
            <a:ext cx="0" cy="3143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5266604" y="2478882"/>
            <a:ext cx="120581" cy="2238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endCxn id="38" idx="3"/>
          </p:cNvCxnSpPr>
          <p:nvPr/>
        </p:nvCxnSpPr>
        <p:spPr>
          <a:xfrm flipV="1">
            <a:off x="5768285" y="3158897"/>
            <a:ext cx="256837" cy="1086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 flipV="1">
            <a:off x="3661380" y="2478882"/>
            <a:ext cx="143189" cy="2238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endCxn id="44" idx="5"/>
          </p:cNvCxnSpPr>
          <p:nvPr/>
        </p:nvCxnSpPr>
        <p:spPr>
          <a:xfrm flipH="1" flipV="1">
            <a:off x="3022705" y="3115562"/>
            <a:ext cx="220160" cy="1543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47" idx="2"/>
            <a:endCxn id="37" idx="6"/>
          </p:cNvCxnSpPr>
          <p:nvPr/>
        </p:nvCxnSpPr>
        <p:spPr>
          <a:xfrm flipH="1">
            <a:off x="2856295" y="3857624"/>
            <a:ext cx="26789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>
            <a:off x="3026725" y="4514849"/>
            <a:ext cx="280451" cy="2150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endCxn id="45" idx="7"/>
          </p:cNvCxnSpPr>
          <p:nvPr/>
        </p:nvCxnSpPr>
        <p:spPr>
          <a:xfrm flipH="1">
            <a:off x="3703089" y="5092014"/>
            <a:ext cx="156010" cy="2458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47" idx="4"/>
            <a:endCxn id="35" idx="0"/>
          </p:cNvCxnSpPr>
          <p:nvPr/>
        </p:nvCxnSpPr>
        <p:spPr>
          <a:xfrm flipH="1">
            <a:off x="4502929" y="5236368"/>
            <a:ext cx="1" cy="2428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5266604" y="5046470"/>
            <a:ext cx="120581" cy="2236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endCxn id="41" idx="1"/>
          </p:cNvCxnSpPr>
          <p:nvPr/>
        </p:nvCxnSpPr>
        <p:spPr>
          <a:xfrm>
            <a:off x="5726316" y="4579222"/>
            <a:ext cx="354297" cy="994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Picture 52" descr="LoganReedCoaching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37" y="6246393"/>
            <a:ext cx="1190755" cy="465477"/>
          </a:xfrm>
          <a:prstGeom prst="rect">
            <a:avLst/>
          </a:prstGeom>
        </p:spPr>
      </p:pic>
      <p:pic>
        <p:nvPicPr>
          <p:cNvPr id="54" name="Picture 53" descr="Certified-in-C-IQ-Logo-_-JP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489" y="6374846"/>
            <a:ext cx="1098077" cy="48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261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xfrm>
            <a:off x="513652" y="294793"/>
            <a:ext cx="782954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1" u="none" strike="noStrike" cap="none" dirty="0">
                <a:solidFill>
                  <a:schemeClr val="dk1"/>
                </a:solidFill>
                <a:ea typeface="Calibri"/>
                <a:sym typeface="Calibri"/>
              </a:rPr>
              <a:t>Exploring </a:t>
            </a:r>
            <a:r>
              <a:rPr lang="en-US" sz="3200" b="1" u="none" strike="noStrike" cap="none" dirty="0" smtClean="0">
                <a:solidFill>
                  <a:schemeClr val="dk1"/>
                </a:solidFill>
                <a:ea typeface="Calibri"/>
                <a:sym typeface="Calibri"/>
              </a:rPr>
              <a:t>the Energy of Conversations</a:t>
            </a:r>
            <a:endParaRPr lang="en-US" sz="3200" b="1" u="none" strike="noStrike" cap="none" dirty="0">
              <a:solidFill>
                <a:schemeClr val="dk1"/>
              </a:solidFill>
              <a:ea typeface="Calibri"/>
              <a:sym typeface="Calibri"/>
            </a:endParaRPr>
          </a:p>
        </p:txBody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907093" y="1733396"/>
            <a:ext cx="7337373" cy="46749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800" b="1" u="none" strike="noStrike" cap="none" dirty="0">
                <a:solidFill>
                  <a:srgbClr val="000000"/>
                </a:solidFill>
                <a:ea typeface="Calibri"/>
                <a:sym typeface="Calibri"/>
              </a:rPr>
              <a:t>Recall </a:t>
            </a:r>
            <a:r>
              <a:rPr lang="en-US" sz="2800" b="1" u="none" strike="noStrike" cap="none" dirty="0" smtClean="0">
                <a:solidFill>
                  <a:srgbClr val="000000"/>
                </a:solidFill>
                <a:ea typeface="Calibri"/>
                <a:sym typeface="Calibri"/>
              </a:rPr>
              <a:t>a recent unpleasant work conversation</a:t>
            </a:r>
            <a:endParaRPr lang="en-US" sz="2800" b="1" u="none" strike="noStrike" cap="none" dirty="0">
              <a:solidFill>
                <a:srgbClr val="000000"/>
              </a:solidFill>
              <a:ea typeface="Calibri"/>
              <a:sym typeface="Calibri"/>
            </a:endParaRPr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–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Who said what to whom?</a:t>
            </a:r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–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What emotions </a:t>
            </a:r>
            <a:r>
              <a:rPr lang="en-US" sz="24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did 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you feel?</a:t>
            </a:r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–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Where </a:t>
            </a:r>
            <a:r>
              <a:rPr lang="en-US" sz="24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did 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this show up in your body?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800" b="1" u="none" strike="noStrike" cap="none" dirty="0">
                <a:solidFill>
                  <a:srgbClr val="000000"/>
                </a:solidFill>
                <a:ea typeface="Calibri"/>
                <a:sym typeface="Calibri"/>
              </a:rPr>
              <a:t>Recall a </a:t>
            </a:r>
            <a:r>
              <a:rPr lang="en-US" sz="2800" b="1" u="none" strike="noStrike" cap="none" dirty="0" smtClean="0">
                <a:solidFill>
                  <a:srgbClr val="000000"/>
                </a:solidFill>
                <a:ea typeface="Calibri"/>
                <a:sym typeface="Calibri"/>
              </a:rPr>
              <a:t>fantastic work conversation</a:t>
            </a:r>
            <a:endParaRPr lang="en-US" sz="2800" b="1" u="none" strike="noStrike" cap="none" dirty="0">
              <a:solidFill>
                <a:srgbClr val="000000"/>
              </a:solidFill>
              <a:ea typeface="Calibri"/>
              <a:sym typeface="Calibri"/>
            </a:endParaRPr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–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Who said what to </a:t>
            </a:r>
            <a:r>
              <a:rPr lang="en-US" sz="24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whom?</a:t>
            </a:r>
            <a:endParaRPr lang="en-US"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emotions 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did 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 feel?</a:t>
            </a:r>
          </a:p>
          <a:p>
            <a:pPr marL="742950" marR="0" lvl="1" indent="-285750" algn="l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–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Where </a:t>
            </a:r>
            <a:r>
              <a:rPr lang="en-US" sz="24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did 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this show up in your body?</a:t>
            </a:r>
          </a:p>
        </p:txBody>
      </p:sp>
      <p:pic>
        <p:nvPicPr>
          <p:cNvPr id="4" name="Picture 3" descr="LoganReedCoaching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95" y="6206081"/>
            <a:ext cx="1190755" cy="465477"/>
          </a:xfrm>
          <a:prstGeom prst="rect">
            <a:avLst/>
          </a:prstGeom>
        </p:spPr>
      </p:pic>
      <p:pic>
        <p:nvPicPr>
          <p:cNvPr id="5" name="Picture 4" descr="Certified-in-C-IQ-Logo-_-JP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751" y="6228716"/>
            <a:ext cx="1098077" cy="4831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 txBox="1">
            <a:spLocks noGrp="1"/>
          </p:cNvSpPr>
          <p:nvPr>
            <p:ph type="title"/>
          </p:nvPr>
        </p:nvSpPr>
        <p:spPr>
          <a:xfrm>
            <a:off x="1485900" y="153702"/>
            <a:ext cx="61722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Invitation to Practice!</a:t>
            </a:r>
            <a:endParaRPr lang="en-US" sz="3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Shape 327"/>
          <p:cNvSpPr txBox="1">
            <a:spLocks noGrp="1"/>
          </p:cNvSpPr>
          <p:nvPr>
            <p:ph type="body" idx="1"/>
          </p:nvPr>
        </p:nvSpPr>
        <p:spPr>
          <a:xfrm>
            <a:off x="457201" y="1600200"/>
            <a:ext cx="8229599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Pick one of the Conversational Essentials to practice for </a:t>
            </a:r>
            <a:r>
              <a:rPr lang="en-US" sz="2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week</a:t>
            </a:r>
          </a:p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endParaRPr lang="en-US"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Share the outcome </a:t>
            </a:r>
            <a:r>
              <a:rPr lang="en-US" sz="2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 a buddy from this session and with me!</a:t>
            </a:r>
            <a:endParaRPr lang="en-US"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LoganReedCoaching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35" y="5903745"/>
            <a:ext cx="1190755" cy="465477"/>
          </a:xfrm>
          <a:prstGeom prst="rect">
            <a:avLst/>
          </a:prstGeom>
        </p:spPr>
      </p:pic>
      <p:pic>
        <p:nvPicPr>
          <p:cNvPr id="5" name="Picture 4" descr="Certified-in-C-IQ-Logo-_-JP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218" y="5966691"/>
            <a:ext cx="1098077" cy="4831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 txBox="1">
            <a:spLocks noGrp="1"/>
          </p:cNvSpPr>
          <p:nvPr>
            <p:ph type="title"/>
          </p:nvPr>
        </p:nvSpPr>
        <p:spPr>
          <a:xfrm>
            <a:off x="457201" y="0"/>
            <a:ext cx="822959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L.E.A.R.N. Exercise</a:t>
            </a:r>
            <a:endParaRPr lang="en-US" sz="3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Shape 334"/>
          <p:cNvSpPr txBox="1">
            <a:spLocks noGrp="1"/>
          </p:cNvSpPr>
          <p:nvPr>
            <p:ph type="body" idx="1"/>
          </p:nvPr>
        </p:nvSpPr>
        <p:spPr>
          <a:xfrm>
            <a:off x="457201" y="1108567"/>
            <a:ext cx="8512940" cy="501759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640"/>
              </a:spcBef>
              <a:buClr>
                <a:schemeClr val="dk1"/>
              </a:buClr>
              <a:buSzPct val="133333"/>
              <a:buFont typeface="Arial"/>
              <a:buNone/>
            </a:pPr>
            <a:endParaRPr lang="en-US" sz="24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640"/>
              </a:spcBef>
              <a:buClr>
                <a:schemeClr val="dk1"/>
              </a:buClr>
              <a:buSzPct val="133333"/>
              <a:buFont typeface="Arial"/>
              <a:buNone/>
            </a:pPr>
            <a:r>
              <a:rPr lang="en-US" sz="3600" b="1" dirty="0" smtClean="0">
                <a:solidFill>
                  <a:srgbClr val="3366FF"/>
                </a:solidFill>
              </a:rPr>
              <a:t>L</a:t>
            </a:r>
            <a:r>
              <a:rPr lang="en-US" sz="3600" dirty="0" smtClean="0"/>
              <a:t>:   </a:t>
            </a:r>
            <a:r>
              <a:rPr lang="en-US" dirty="0" smtClean="0"/>
              <a:t>What do you </a:t>
            </a:r>
            <a:r>
              <a:rPr lang="en-US" b="1" dirty="0" smtClean="0">
                <a:solidFill>
                  <a:srgbClr val="3366FF"/>
                </a:solidFill>
              </a:rPr>
              <a:t>like</a:t>
            </a:r>
            <a:r>
              <a:rPr lang="en-US" dirty="0" smtClean="0"/>
              <a:t> most about today’s session?</a:t>
            </a:r>
          </a:p>
          <a:p>
            <a:pPr marL="342900" marR="0" lvl="0" indent="-342900" algn="l" rtl="0">
              <a:spcBef>
                <a:spcPts val="640"/>
              </a:spcBef>
              <a:buClr>
                <a:schemeClr val="dk1"/>
              </a:buClr>
              <a:buSzPct val="133333"/>
              <a:buFont typeface="Arial"/>
              <a:buNone/>
            </a:pPr>
            <a:r>
              <a:rPr lang="en-US" sz="3600" b="1" i="0" u="none" strike="noStrike" cap="none" dirty="0" smtClean="0">
                <a:solidFill>
                  <a:srgbClr val="3366FF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US" sz="36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  </a:t>
            </a:r>
            <a:r>
              <a:rPr lang="en-US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are you most </a:t>
            </a:r>
            <a:r>
              <a:rPr lang="en-US" b="1" i="0" u="none" strike="noStrike" cap="none" dirty="0" smtClean="0">
                <a:solidFill>
                  <a:srgbClr val="3366FF"/>
                </a:solidFill>
                <a:latin typeface="Calibri"/>
                <a:ea typeface="Calibri"/>
                <a:cs typeface="Calibri"/>
                <a:sym typeface="Calibri"/>
              </a:rPr>
              <a:t>excited</a:t>
            </a:r>
            <a:r>
              <a:rPr lang="en-US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practice?</a:t>
            </a:r>
          </a:p>
          <a:p>
            <a:pPr marL="342900" marR="0" lvl="0" indent="-342900" algn="l" rtl="0">
              <a:spcBef>
                <a:spcPts val="640"/>
              </a:spcBef>
              <a:buClr>
                <a:schemeClr val="dk1"/>
              </a:buClr>
              <a:buSzPct val="133333"/>
              <a:buFont typeface="Arial"/>
              <a:buNone/>
            </a:pPr>
            <a:r>
              <a:rPr lang="en-US" sz="3600" b="1" dirty="0" smtClean="0">
                <a:solidFill>
                  <a:srgbClr val="3366FF"/>
                </a:solidFill>
              </a:rPr>
              <a:t>A</a:t>
            </a:r>
            <a:r>
              <a:rPr lang="en-US" sz="3600" dirty="0" smtClean="0"/>
              <a:t>:   </a:t>
            </a:r>
            <a:r>
              <a:rPr lang="en-US" dirty="0" smtClean="0"/>
              <a:t>Is there anything that you want to </a:t>
            </a:r>
            <a:r>
              <a:rPr lang="en-US" b="1" dirty="0" smtClean="0">
                <a:solidFill>
                  <a:srgbClr val="3366FF"/>
                </a:solidFill>
              </a:rPr>
              <a:t>ask</a:t>
            </a:r>
            <a:r>
              <a:rPr lang="en-US" dirty="0" smtClean="0"/>
              <a:t>?</a:t>
            </a:r>
          </a:p>
          <a:p>
            <a:pPr marL="342900" marR="0" lvl="0" indent="-342900" algn="l" rtl="0">
              <a:spcBef>
                <a:spcPts val="640"/>
              </a:spcBef>
              <a:buClr>
                <a:schemeClr val="dk1"/>
              </a:buClr>
              <a:buSzPct val="133333"/>
              <a:buFont typeface="Arial"/>
              <a:buNone/>
            </a:pPr>
            <a:r>
              <a:rPr lang="en-US" sz="3600" b="1" i="0" u="none" strike="noStrike" cap="none" dirty="0" smtClean="0">
                <a:solidFill>
                  <a:srgbClr val="3366FF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-US" sz="36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  </a:t>
            </a:r>
            <a:r>
              <a:rPr lang="en-US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do you most want to </a:t>
            </a:r>
            <a:r>
              <a:rPr lang="en-US" b="1" i="0" u="none" strike="noStrike" cap="none" dirty="0" smtClean="0">
                <a:solidFill>
                  <a:srgbClr val="3366FF"/>
                </a:solidFill>
                <a:latin typeface="Calibri"/>
                <a:ea typeface="Calibri"/>
                <a:cs typeface="Calibri"/>
                <a:sym typeface="Calibri"/>
              </a:rPr>
              <a:t>retain</a:t>
            </a:r>
            <a:r>
              <a:rPr lang="en-US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today?</a:t>
            </a:r>
          </a:p>
          <a:p>
            <a:pPr marL="342900" marR="0" lvl="0" indent="-342900" algn="l" rtl="0">
              <a:spcBef>
                <a:spcPts val="640"/>
              </a:spcBef>
              <a:buClr>
                <a:schemeClr val="dk1"/>
              </a:buClr>
              <a:buSzPct val="133333"/>
              <a:buFont typeface="Arial"/>
              <a:buNone/>
            </a:pPr>
            <a:r>
              <a:rPr lang="en-US" sz="3600" b="1" dirty="0" smtClean="0">
                <a:solidFill>
                  <a:srgbClr val="3366FF"/>
                </a:solidFill>
              </a:rPr>
              <a:t>N</a:t>
            </a:r>
            <a:r>
              <a:rPr lang="en-US" sz="3600" dirty="0" smtClean="0"/>
              <a:t>:   </a:t>
            </a:r>
            <a:r>
              <a:rPr lang="en-US" dirty="0" smtClean="0"/>
              <a:t>What is </a:t>
            </a:r>
            <a:r>
              <a:rPr lang="en-US" b="1" dirty="0" smtClean="0">
                <a:solidFill>
                  <a:srgbClr val="3366FF"/>
                </a:solidFill>
              </a:rPr>
              <a:t>next</a:t>
            </a:r>
            <a:r>
              <a:rPr lang="en-US" dirty="0" smtClean="0"/>
              <a:t> for you?</a:t>
            </a:r>
            <a:endParaRPr b="0" i="0" u="none" strike="noStrike" cap="none" dirty="0">
              <a:solidFill>
                <a:schemeClr val="dk1"/>
              </a:solidFill>
              <a:sym typeface="Calibri"/>
            </a:endParaRPr>
          </a:p>
        </p:txBody>
      </p:sp>
      <p:pic>
        <p:nvPicPr>
          <p:cNvPr id="4" name="Picture 3" descr="LoganReedCoaching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94" y="6226237"/>
            <a:ext cx="1190755" cy="465477"/>
          </a:xfrm>
          <a:prstGeom prst="rect">
            <a:avLst/>
          </a:prstGeom>
        </p:spPr>
      </p:pic>
      <p:pic>
        <p:nvPicPr>
          <p:cNvPr id="5" name="Picture 4" descr="Certified-in-C-IQ-Logo-_-JP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223" y="6148093"/>
            <a:ext cx="1098077" cy="5637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 txBox="1">
            <a:spLocks noGrp="1"/>
          </p:cNvSpPr>
          <p:nvPr>
            <p:ph type="title"/>
          </p:nvPr>
        </p:nvSpPr>
        <p:spPr>
          <a:xfrm>
            <a:off x="1485900" y="274637"/>
            <a:ext cx="61722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to Reach Me</a:t>
            </a:r>
          </a:p>
        </p:txBody>
      </p:sp>
      <p:sp>
        <p:nvSpPr>
          <p:cNvPr id="341" name="Shape 341"/>
          <p:cNvSpPr txBox="1">
            <a:spLocks noGrp="1"/>
          </p:cNvSpPr>
          <p:nvPr>
            <p:ph type="body" idx="1"/>
          </p:nvPr>
        </p:nvSpPr>
        <p:spPr>
          <a:xfrm>
            <a:off x="937661" y="1600200"/>
            <a:ext cx="7143749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marR="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200" i="0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Logan@loganreedcoaching.com</a:t>
            </a:r>
            <a:endParaRPr lang="en-US" sz="3200" i="0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360-529-1848</a:t>
            </a:r>
          </a:p>
          <a:p>
            <a:pPr marL="342900" marR="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ctr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3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www.loganreedcoaching.com</a:t>
            </a:r>
            <a:endParaRPr lang="en-US"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LoganReedCoaching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35" y="5903745"/>
            <a:ext cx="1190755" cy="465477"/>
          </a:xfrm>
          <a:prstGeom prst="rect">
            <a:avLst/>
          </a:prstGeom>
        </p:spPr>
      </p:pic>
      <p:pic>
        <p:nvPicPr>
          <p:cNvPr id="5" name="Picture 4" descr="Certified-in-C-IQ-Logo-_-JPG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218" y="5966691"/>
            <a:ext cx="1098077" cy="4831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title"/>
          </p:nvPr>
        </p:nvSpPr>
        <p:spPr>
          <a:xfrm>
            <a:off x="457201" y="77083"/>
            <a:ext cx="822959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1" u="none" strike="noStrike" cap="none" dirty="0" smtClean="0">
                <a:solidFill>
                  <a:schemeClr val="dk1"/>
                </a:solidFill>
                <a:ea typeface="Calibri"/>
                <a:sym typeface="Calibri"/>
              </a:rPr>
              <a:t>Your Words Creat</a:t>
            </a:r>
            <a:r>
              <a:rPr lang="en-US" sz="3200" b="1" dirty="0" smtClean="0"/>
              <a:t>e Your World</a:t>
            </a:r>
            <a:endParaRPr lang="en-US" sz="3200" b="1" u="none" strike="noStrike" cap="none" dirty="0">
              <a:solidFill>
                <a:schemeClr val="dk1"/>
              </a:solidFill>
              <a:ea typeface="Calibri"/>
              <a:sym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5347" y="6410305"/>
            <a:ext cx="47187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© Benchmark Communications, Inc.  /  The </a:t>
            </a:r>
            <a:r>
              <a:rPr lang="en-US" sz="1000" dirty="0" err="1" smtClean="0"/>
              <a:t>CreatingWE</a:t>
            </a:r>
            <a:r>
              <a:rPr lang="en-US" sz="1000" dirty="0" smtClean="0"/>
              <a:t> ® Institute</a:t>
            </a:r>
            <a:endParaRPr lang="en-US" sz="1000" dirty="0"/>
          </a:p>
        </p:txBody>
      </p:sp>
      <p:pic>
        <p:nvPicPr>
          <p:cNvPr id="8" name="Picture 7" descr="globe copy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87"/>
          <a:stretch/>
        </p:blipFill>
        <p:spPr>
          <a:xfrm>
            <a:off x="442246" y="1084616"/>
            <a:ext cx="5353856" cy="492781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413097" y="2916212"/>
            <a:ext cx="297823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Is your world</a:t>
            </a:r>
          </a:p>
          <a:p>
            <a:pPr algn="ctr"/>
            <a:r>
              <a:rPr lang="en-US" sz="2400" dirty="0" smtClean="0"/>
              <a:t>I-centric or </a:t>
            </a:r>
          </a:p>
          <a:p>
            <a:pPr algn="ctr"/>
            <a:r>
              <a:rPr lang="en-US" sz="2400" dirty="0" smtClean="0"/>
              <a:t>We-centric?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title"/>
          </p:nvPr>
        </p:nvSpPr>
        <p:spPr>
          <a:xfrm>
            <a:off x="437043" y="0"/>
            <a:ext cx="822959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1" u="none" strike="noStrike" cap="none" dirty="0">
                <a:solidFill>
                  <a:schemeClr val="dk1"/>
                </a:solidFill>
                <a:ea typeface="Calibri"/>
                <a:sym typeface="Calibri"/>
              </a:rPr>
              <a:t>What is Conversational Intelligence?</a:t>
            </a:r>
          </a:p>
        </p:txBody>
      </p:sp>
      <p:sp>
        <p:nvSpPr>
          <p:cNvPr id="120" name="Shape 120"/>
          <p:cNvSpPr txBox="1"/>
          <p:nvPr/>
        </p:nvSpPr>
        <p:spPr>
          <a:xfrm>
            <a:off x="2902698" y="1168400"/>
            <a:ext cx="5744922" cy="316509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C-IQ is a replicable methodology to: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Connect, navigate,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grow with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others</a:t>
            </a:r>
          </a:p>
          <a:p>
            <a:pPr marL="742950" marR="0" lvl="1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Understand how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conversations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impact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 relationships with others</a:t>
            </a:r>
          </a:p>
          <a:p>
            <a:pPr marL="742950" marR="0" lvl="1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Activate parts of the 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brain 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triggering trust 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&amp; 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innovation</a:t>
            </a:r>
          </a:p>
          <a:p>
            <a:pPr marL="742950" marR="0" lvl="1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Initiate 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profound 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shifts 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communication</a:t>
            </a:r>
          </a:p>
          <a:p>
            <a:pPr marL="742950" marR="0" lvl="1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Increase impact &amp; 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effectiveness</a:t>
            </a:r>
            <a:endParaRPr lang="en-US"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69710" y="1108568"/>
            <a:ext cx="2191095" cy="2136511"/>
            <a:chOff x="310443" y="1751263"/>
            <a:chExt cx="3781780" cy="4408607"/>
          </a:xfrm>
        </p:grpSpPr>
        <p:sp>
          <p:nvSpPr>
            <p:cNvPr id="121" name="Shape 121"/>
            <p:cNvSpPr txBox="1"/>
            <p:nvPr/>
          </p:nvSpPr>
          <p:spPr>
            <a:xfrm>
              <a:off x="927100" y="5386211"/>
              <a:ext cx="2896484" cy="179838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Judith </a:t>
              </a:r>
              <a:r>
                <a:rPr lang="en-US" sz="1800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E. Glaser</a:t>
              </a:r>
              <a:endPara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" name="Shape 119"/>
            <p:cNvPicPr preferRelativeResize="0">
              <a:picLocks/>
            </p:cNvPicPr>
            <p:nvPr/>
          </p:nvPicPr>
          <p:blipFill rotWithShape="1">
            <a:blip r:embed="rId3">
              <a:alphaModFix/>
            </a:blip>
            <a:srcRect l="11913" t="4067" r="8275" b="10929"/>
            <a:stretch/>
          </p:blipFill>
          <p:spPr>
            <a:xfrm>
              <a:off x="310443" y="1751263"/>
              <a:ext cx="3781780" cy="4408607"/>
            </a:xfrm>
            <a:prstGeom prst="rect">
              <a:avLst/>
            </a:prstGeom>
            <a:noFill/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</p:pic>
      </p:grpSp>
      <p:pic>
        <p:nvPicPr>
          <p:cNvPr id="8" name="Picture 7" descr="LoganReedCoaching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37" y="6246393"/>
            <a:ext cx="1190755" cy="465477"/>
          </a:xfrm>
          <a:prstGeom prst="rect">
            <a:avLst/>
          </a:prstGeom>
        </p:spPr>
      </p:pic>
      <p:pic>
        <p:nvPicPr>
          <p:cNvPr id="9" name="Picture 8" descr="Certified-in-C-IQ-Logo-_-JPG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120" y="6228716"/>
            <a:ext cx="1098077" cy="4831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8038" y="4817228"/>
            <a:ext cx="73115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C-IQ makes the invisible visible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>
            <a:spLocks noGrp="1"/>
          </p:cNvSpPr>
          <p:nvPr>
            <p:ph type="title"/>
          </p:nvPr>
        </p:nvSpPr>
        <p:spPr>
          <a:xfrm>
            <a:off x="457201" y="274637"/>
            <a:ext cx="822959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600" b="1" u="none" strike="noStrike" cap="none" dirty="0">
                <a:solidFill>
                  <a:schemeClr val="dk1"/>
                </a:solidFill>
                <a:ea typeface="Calibri"/>
                <a:sym typeface="Calibri"/>
              </a:rPr>
              <a:t>Objectives</a:t>
            </a:r>
          </a:p>
        </p:txBody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457201" y="1600201"/>
            <a:ext cx="8229599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Understand Essentials of 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Conversational </a:t>
            </a:r>
            <a:r>
              <a:rPr lang="en-US" sz="24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Intelligence</a:t>
            </a:r>
            <a:r>
              <a:rPr lang="en-US" sz="2400" b="0" i="0" u="none" strike="noStrike" cap="none" baseline="300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TM</a:t>
            </a:r>
            <a:endParaRPr lang="en-US" sz="2400" b="0" i="0" u="none" strike="noStrike" cap="none" baseline="300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endParaRPr lang="en-US"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Experience the power of a C-IQ 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shift</a:t>
            </a:r>
          </a:p>
          <a:p>
            <a:pPr marL="0" marR="0" lvl="0" indent="0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lang="en-US"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Practice ways to improve the effectiveness of your work conversations</a:t>
            </a:r>
            <a:endParaRPr lang="en-US" sz="24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rtl="0">
              <a:spcBef>
                <a:spcPts val="640"/>
              </a:spcBef>
              <a:buClr>
                <a:schemeClr val="dk1"/>
              </a:buClr>
              <a:buSzPct val="100000"/>
              <a:buNone/>
            </a:pPr>
            <a:endParaRPr lang="en-US" sz="2400" dirty="0"/>
          </a:p>
          <a:p>
            <a:pPr marL="342900" marR="0" lvl="0" indent="-342900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dirty="0" smtClean="0"/>
              <a:t>Practice </a:t>
            </a:r>
            <a:r>
              <a:rPr lang="en-US" sz="2400" dirty="0" smtClean="0"/>
              <a:t>key </a:t>
            </a:r>
            <a:r>
              <a:rPr lang="en-US" sz="2400" dirty="0" smtClean="0"/>
              <a:t>C-</a:t>
            </a:r>
            <a:r>
              <a:rPr lang="en-US" sz="2400" dirty="0" smtClean="0"/>
              <a:t>IQ principles</a:t>
            </a:r>
            <a:endParaRPr lang="en-US"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LoganReedCoaching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95" y="6246393"/>
            <a:ext cx="1190755" cy="465477"/>
          </a:xfrm>
          <a:prstGeom prst="rect">
            <a:avLst/>
          </a:prstGeom>
        </p:spPr>
      </p:pic>
      <p:pic>
        <p:nvPicPr>
          <p:cNvPr id="5" name="Picture 4" descr="Certified-in-C-IQ-Logo-_-JP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065" y="6228716"/>
            <a:ext cx="1098077" cy="4831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>
            <a:spLocks noGrp="1"/>
          </p:cNvSpPr>
          <p:nvPr>
            <p:ph type="title"/>
          </p:nvPr>
        </p:nvSpPr>
        <p:spPr>
          <a:xfrm>
            <a:off x="457201" y="274637"/>
            <a:ext cx="822959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1" u="none" strike="noStrike" cap="none" dirty="0">
                <a:solidFill>
                  <a:schemeClr val="dk1"/>
                </a:solidFill>
                <a:ea typeface="Calibri"/>
                <a:sym typeface="Calibri"/>
              </a:rPr>
              <a:t>Chemistry of Conversations</a:t>
            </a:r>
          </a:p>
        </p:txBody>
      </p:sp>
      <p:pic>
        <p:nvPicPr>
          <p:cNvPr id="15" name="Picture 14" descr="NeuroHeadppt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496" y="1634099"/>
            <a:ext cx="4096298" cy="399987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16200000">
            <a:off x="6242574" y="3187220"/>
            <a:ext cx="4166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latin typeface="Arial"/>
                <a:cs typeface="Arial"/>
              </a:rPr>
              <a:t>Connection, Pleasure &amp; Calm</a:t>
            </a:r>
            <a:endParaRPr lang="en-US" sz="1800" b="1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 rot="16200000">
            <a:off x="-1321957" y="3209301"/>
            <a:ext cx="4166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latin typeface="Arial"/>
                <a:cs typeface="Arial"/>
              </a:rPr>
              <a:t>Arousal &amp; Stress</a:t>
            </a:r>
            <a:endParaRPr lang="en-US" sz="1800" b="1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10035" y="2531128"/>
            <a:ext cx="201301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800" dirty="0" smtClean="0">
                <a:solidFill>
                  <a:srgbClr val="FF0000"/>
                </a:solidFill>
              </a:rPr>
              <a:t>Noradrenaline</a:t>
            </a:r>
          </a:p>
          <a:p>
            <a:pPr>
              <a:lnSpc>
                <a:spcPct val="200000"/>
              </a:lnSpc>
            </a:pPr>
            <a:r>
              <a:rPr lang="en-US" sz="1800" dirty="0" smtClean="0">
                <a:solidFill>
                  <a:srgbClr val="FF0000"/>
                </a:solidFill>
              </a:rPr>
              <a:t>Adrenaline</a:t>
            </a:r>
          </a:p>
          <a:p>
            <a:pPr>
              <a:lnSpc>
                <a:spcPct val="200000"/>
              </a:lnSpc>
            </a:pPr>
            <a:r>
              <a:rPr lang="en-US" sz="1800" dirty="0" smtClean="0">
                <a:solidFill>
                  <a:srgbClr val="FF0000"/>
                </a:solidFill>
              </a:rPr>
              <a:t>Cortisol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55213" y="2427464"/>
            <a:ext cx="1549609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200000"/>
              </a:lnSpc>
            </a:pPr>
            <a:r>
              <a:rPr lang="en-US" sz="1800" dirty="0" smtClean="0">
                <a:solidFill>
                  <a:srgbClr val="008000"/>
                </a:solidFill>
              </a:rPr>
              <a:t>Oxytocin</a:t>
            </a:r>
          </a:p>
          <a:p>
            <a:pPr algn="r">
              <a:lnSpc>
                <a:spcPct val="200000"/>
              </a:lnSpc>
            </a:pPr>
            <a:r>
              <a:rPr lang="en-US" sz="1800" dirty="0" smtClean="0">
                <a:solidFill>
                  <a:srgbClr val="008000"/>
                </a:solidFill>
              </a:rPr>
              <a:t>Dopamine</a:t>
            </a:r>
          </a:p>
          <a:p>
            <a:pPr algn="r">
              <a:lnSpc>
                <a:spcPct val="200000"/>
              </a:lnSpc>
            </a:pPr>
            <a:r>
              <a:rPr lang="en-US" sz="1800" dirty="0" smtClean="0">
                <a:solidFill>
                  <a:srgbClr val="008000"/>
                </a:solidFill>
              </a:rPr>
              <a:t>Serotonin</a:t>
            </a:r>
          </a:p>
          <a:p>
            <a:pPr algn="r">
              <a:lnSpc>
                <a:spcPct val="200000"/>
              </a:lnSpc>
            </a:pPr>
            <a:r>
              <a:rPr lang="en-US" sz="1800" dirty="0" smtClean="0">
                <a:solidFill>
                  <a:srgbClr val="008000"/>
                </a:solidFill>
              </a:rPr>
              <a:t>GABA</a:t>
            </a:r>
            <a:endParaRPr lang="en-US" sz="1800" dirty="0">
              <a:solidFill>
                <a:srgbClr val="008000"/>
              </a:solidFill>
            </a:endParaRPr>
          </a:p>
        </p:txBody>
      </p:sp>
      <p:pic>
        <p:nvPicPr>
          <p:cNvPr id="20" name="Picture 19" descr="Neurochemicalsppt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801" y="1994160"/>
            <a:ext cx="3182301" cy="11557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120447" y="6353852"/>
            <a:ext cx="47187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© Benchmark Communications, Inc.  /  The </a:t>
            </a:r>
            <a:r>
              <a:rPr lang="en-US" sz="1000" dirty="0" err="1" smtClean="0"/>
              <a:t>CreatingWE</a:t>
            </a:r>
            <a:r>
              <a:rPr lang="en-US" sz="1000" dirty="0" smtClean="0"/>
              <a:t> ® Institute</a:t>
            </a:r>
            <a:endParaRPr lang="en-US" sz="1000" dirty="0"/>
          </a:p>
        </p:txBody>
      </p:sp>
      <p:pic>
        <p:nvPicPr>
          <p:cNvPr id="10" name="Picture 9" descr="LoganReedCoaching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2" y="6246393"/>
            <a:ext cx="1190755" cy="465477"/>
          </a:xfrm>
          <a:prstGeom prst="rect">
            <a:avLst/>
          </a:prstGeom>
        </p:spPr>
      </p:pic>
      <p:pic>
        <p:nvPicPr>
          <p:cNvPr id="11" name="Picture 10" descr="Certified-in-C-IQ-Logo-_-JPG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278" y="6228716"/>
            <a:ext cx="1098077" cy="4831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6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9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8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anReedCoaching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36" y="6226238"/>
            <a:ext cx="1190755" cy="465477"/>
          </a:xfrm>
          <a:prstGeom prst="rect">
            <a:avLst/>
          </a:prstGeom>
        </p:spPr>
      </p:pic>
      <p:pic>
        <p:nvPicPr>
          <p:cNvPr id="9" name="Picture 8" descr="Certified-in-C-IQ-Logo-_-JP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120" y="6208560"/>
            <a:ext cx="1098077" cy="483154"/>
          </a:xfrm>
          <a:prstGeom prst="rect">
            <a:avLst/>
          </a:prstGeom>
        </p:spPr>
      </p:pic>
      <p:pic>
        <p:nvPicPr>
          <p:cNvPr id="12" name="Picture 11" descr="Screen Shot 2017-05-14 at 6.15.1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714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title"/>
          </p:nvPr>
        </p:nvSpPr>
        <p:spPr>
          <a:xfrm>
            <a:off x="423388" y="0"/>
            <a:ext cx="8303105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1" u="none" strike="noStrike" cap="none" dirty="0">
                <a:solidFill>
                  <a:schemeClr val="dk1"/>
                </a:solidFill>
                <a:ea typeface="Calibri"/>
                <a:sym typeface="Calibri"/>
              </a:rPr>
              <a:t>Where Fear &amp; Trust Live In The Brain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20447" y="6607850"/>
            <a:ext cx="47187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© Benchmark Communications, Inc.  /  The </a:t>
            </a:r>
            <a:r>
              <a:rPr lang="en-US" sz="1000" dirty="0" err="1" smtClean="0"/>
              <a:t>CreatingWE</a:t>
            </a:r>
            <a:r>
              <a:rPr lang="en-US" sz="1000" dirty="0" smtClean="0"/>
              <a:t> ® Institute</a:t>
            </a:r>
            <a:endParaRPr lang="en-US" sz="1000" dirty="0"/>
          </a:p>
        </p:txBody>
      </p:sp>
      <p:grpSp>
        <p:nvGrpSpPr>
          <p:cNvPr id="128" name="Group 127"/>
          <p:cNvGrpSpPr/>
          <p:nvPr/>
        </p:nvGrpSpPr>
        <p:grpSpPr>
          <a:xfrm>
            <a:off x="434434" y="2628037"/>
            <a:ext cx="8287664" cy="2329168"/>
            <a:chOff x="434434" y="2628037"/>
            <a:chExt cx="8287664" cy="2329168"/>
          </a:xfrm>
        </p:grpSpPr>
        <p:sp>
          <p:nvSpPr>
            <p:cNvPr id="32" name="TextBox 31"/>
            <p:cNvSpPr txBox="1"/>
            <p:nvPr/>
          </p:nvSpPr>
          <p:spPr>
            <a:xfrm>
              <a:off x="7122081" y="2628037"/>
              <a:ext cx="16000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 algn="dist"/>
              <a:r>
                <a:rPr lang="en-US" sz="4000" b="1" dirty="0" smtClean="0">
                  <a:solidFill>
                    <a:srgbClr val="3BBD16"/>
                  </a:solidFill>
                  <a:latin typeface="Calibri"/>
                  <a:cs typeface="Calibri"/>
                </a:rPr>
                <a:t>TRUST</a:t>
              </a:r>
              <a:endParaRPr lang="en-US" sz="4000" b="1" dirty="0">
                <a:solidFill>
                  <a:srgbClr val="3BBD16"/>
                </a:solidFill>
                <a:latin typeface="Calibri"/>
                <a:cs typeface="Calibri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34434" y="4249319"/>
              <a:ext cx="232255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 algn="dist"/>
              <a:r>
                <a:rPr lang="en-US" sz="4000" b="1" dirty="0" smtClean="0">
                  <a:solidFill>
                    <a:srgbClr val="FF0000"/>
                  </a:solidFill>
                  <a:latin typeface="Calibri"/>
                  <a:cs typeface="Calibri"/>
                </a:rPr>
                <a:t>DISTRUST</a:t>
              </a:r>
              <a:endParaRPr lang="en-US" sz="4000" b="1" dirty="0">
                <a:solidFill>
                  <a:srgbClr val="FF0000"/>
                </a:solidFill>
                <a:latin typeface="Calibri"/>
                <a:cs typeface="Calibri"/>
              </a:endParaRPr>
            </a:p>
          </p:txBody>
        </p:sp>
      </p:grpSp>
      <p:pic>
        <p:nvPicPr>
          <p:cNvPr id="34" name="Picture 33" descr="5BrainsBuild#1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021" y="1904837"/>
            <a:ext cx="4273965" cy="4790487"/>
          </a:xfrm>
          <a:prstGeom prst="rect">
            <a:avLst/>
          </a:prstGeom>
        </p:spPr>
      </p:pic>
      <p:pic>
        <p:nvPicPr>
          <p:cNvPr id="35" name="Picture 34" descr="5BrainsBuild#2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113" y="3507104"/>
            <a:ext cx="1937389" cy="658560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771233" y="5305778"/>
            <a:ext cx="3472853" cy="660243"/>
            <a:chOff x="1947333" y="5305778"/>
            <a:chExt cx="3472853" cy="660243"/>
          </a:xfrm>
        </p:grpSpPr>
        <p:sp>
          <p:nvSpPr>
            <p:cNvPr id="37" name="TextBox 36"/>
            <p:cNvSpPr txBox="1"/>
            <p:nvPr/>
          </p:nvSpPr>
          <p:spPr>
            <a:xfrm>
              <a:off x="1947333" y="5305778"/>
              <a:ext cx="276577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chemeClr val="accent6"/>
                  </a:solidFill>
                  <a:latin typeface="Calibri"/>
                  <a:cs typeface="Calibri"/>
                </a:rPr>
                <a:t>Heart Brain</a:t>
              </a:r>
              <a:endParaRPr lang="en-US" sz="2800" b="1" dirty="0">
                <a:solidFill>
                  <a:schemeClr val="accent6"/>
                </a:solidFill>
                <a:latin typeface="Calibri"/>
                <a:cs typeface="Calibri"/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3816122" y="5715348"/>
              <a:ext cx="1604064" cy="250673"/>
            </a:xfrm>
            <a:prstGeom prst="line">
              <a:avLst/>
            </a:prstGeom>
            <a:ln w="12700" cmpd="sng">
              <a:solidFill>
                <a:schemeClr val="accent4">
                  <a:lumMod val="60000"/>
                  <a:lumOff val="40000"/>
                </a:schemeClr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/>
          <p:cNvGrpSpPr/>
          <p:nvPr/>
        </p:nvGrpSpPr>
        <p:grpSpPr>
          <a:xfrm>
            <a:off x="5898277" y="1332312"/>
            <a:ext cx="3678967" cy="1124286"/>
            <a:chOff x="5948404" y="1349023"/>
            <a:chExt cx="3678967" cy="1124286"/>
          </a:xfrm>
        </p:grpSpPr>
        <p:sp>
          <p:nvSpPr>
            <p:cNvPr id="40" name="TextBox 39"/>
            <p:cNvSpPr txBox="1"/>
            <p:nvPr/>
          </p:nvSpPr>
          <p:spPr>
            <a:xfrm>
              <a:off x="6861594" y="1349023"/>
              <a:ext cx="2765777" cy="796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2800" b="1" dirty="0" smtClean="0">
                  <a:solidFill>
                    <a:srgbClr val="33A114"/>
                  </a:solidFill>
                  <a:latin typeface="Calibri"/>
                  <a:cs typeface="Calibri"/>
                </a:rPr>
                <a:t>Prefrontal</a:t>
              </a:r>
            </a:p>
            <a:p>
              <a:pPr>
                <a:lnSpc>
                  <a:spcPct val="80000"/>
                </a:lnSpc>
              </a:pPr>
              <a:r>
                <a:rPr lang="en-US" sz="2800" b="1" dirty="0" smtClean="0">
                  <a:solidFill>
                    <a:srgbClr val="33A114"/>
                  </a:solidFill>
                  <a:latin typeface="Calibri"/>
                  <a:cs typeface="Calibri"/>
                </a:rPr>
                <a:t>Cortex</a:t>
              </a:r>
              <a:endParaRPr lang="en-US" sz="2800" b="1" dirty="0">
                <a:solidFill>
                  <a:srgbClr val="33A114"/>
                </a:solidFill>
                <a:latin typeface="Calibri"/>
                <a:cs typeface="Calibri"/>
              </a:endParaRPr>
            </a:p>
          </p:txBody>
        </p:sp>
        <p:cxnSp>
          <p:nvCxnSpPr>
            <p:cNvPr id="41" name="Straight Connector 40"/>
            <p:cNvCxnSpPr>
              <a:endCxn id="40" idx="1"/>
            </p:cNvCxnSpPr>
            <p:nvPr/>
          </p:nvCxnSpPr>
          <p:spPr>
            <a:xfrm flipV="1">
              <a:off x="5948404" y="1747081"/>
              <a:ext cx="913190" cy="726228"/>
            </a:xfrm>
            <a:prstGeom prst="line">
              <a:avLst/>
            </a:prstGeom>
            <a:ln w="19050" cmpd="sng">
              <a:solidFill>
                <a:schemeClr val="accent4">
                  <a:lumMod val="60000"/>
                  <a:lumOff val="40000"/>
                </a:schemeClr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/>
          <p:cNvGrpSpPr/>
          <p:nvPr/>
        </p:nvGrpSpPr>
        <p:grpSpPr>
          <a:xfrm>
            <a:off x="-685027" y="3031068"/>
            <a:ext cx="4845568" cy="1848703"/>
            <a:chOff x="-685027" y="3031068"/>
            <a:chExt cx="4845568" cy="1848703"/>
          </a:xfrm>
        </p:grpSpPr>
        <p:sp>
          <p:nvSpPr>
            <p:cNvPr id="43" name="TextBox 42"/>
            <p:cNvSpPr txBox="1"/>
            <p:nvPr/>
          </p:nvSpPr>
          <p:spPr>
            <a:xfrm>
              <a:off x="-685027" y="3031068"/>
              <a:ext cx="2765777" cy="796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80000"/>
                </a:lnSpc>
              </a:pPr>
              <a:r>
                <a:rPr lang="en-US" sz="2800" b="1" dirty="0" smtClean="0">
                  <a:solidFill>
                    <a:srgbClr val="FF0000"/>
                  </a:solidFill>
                  <a:latin typeface="Calibri"/>
                  <a:cs typeface="Calibri"/>
                </a:rPr>
                <a:t>Primitive</a:t>
              </a:r>
            </a:p>
            <a:p>
              <a:pPr algn="r">
                <a:lnSpc>
                  <a:spcPct val="80000"/>
                </a:lnSpc>
              </a:pPr>
              <a:r>
                <a:rPr lang="en-US" sz="2800" b="1" dirty="0" smtClean="0">
                  <a:solidFill>
                    <a:srgbClr val="FF0000"/>
                  </a:solidFill>
                  <a:latin typeface="Calibri"/>
                  <a:cs typeface="Calibri"/>
                </a:rPr>
                <a:t>Brain</a:t>
              </a:r>
              <a:endParaRPr lang="en-US" sz="2800" b="1" dirty="0">
                <a:solidFill>
                  <a:srgbClr val="FF0000"/>
                </a:solidFill>
                <a:latin typeface="Calibri"/>
                <a:cs typeface="Calibri"/>
              </a:endParaRPr>
            </a:p>
          </p:txBody>
        </p:sp>
        <p:cxnSp>
          <p:nvCxnSpPr>
            <p:cNvPr id="44" name="Straight Connector 43"/>
            <p:cNvCxnSpPr>
              <a:stCxn id="43" idx="3"/>
            </p:cNvCxnSpPr>
            <p:nvPr/>
          </p:nvCxnSpPr>
          <p:spPr>
            <a:xfrm>
              <a:off x="2080750" y="3429126"/>
              <a:ext cx="2079791" cy="1450645"/>
            </a:xfrm>
            <a:prstGeom prst="line">
              <a:avLst/>
            </a:prstGeom>
            <a:ln w="19050" cmpd="sng">
              <a:solidFill>
                <a:schemeClr val="accent4">
                  <a:lumMod val="60000"/>
                  <a:lumOff val="40000"/>
                </a:schemeClr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/>
          <p:cNvGrpSpPr/>
          <p:nvPr/>
        </p:nvGrpSpPr>
        <p:grpSpPr>
          <a:xfrm>
            <a:off x="1262298" y="2240847"/>
            <a:ext cx="2765777" cy="1017904"/>
            <a:chOff x="2438398" y="2240847"/>
            <a:chExt cx="2765777" cy="1017904"/>
          </a:xfrm>
        </p:grpSpPr>
        <p:sp>
          <p:nvSpPr>
            <p:cNvPr id="46" name="TextBox 45"/>
            <p:cNvSpPr txBox="1"/>
            <p:nvPr/>
          </p:nvSpPr>
          <p:spPr>
            <a:xfrm>
              <a:off x="2438398" y="2240847"/>
              <a:ext cx="276577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F3EA2B"/>
                  </a:solidFill>
                  <a:latin typeface="Calibri"/>
                  <a:cs typeface="Calibri"/>
                </a:rPr>
                <a:t>Limbic</a:t>
              </a:r>
              <a:endParaRPr lang="en-US" sz="2800" b="1" dirty="0">
                <a:solidFill>
                  <a:srgbClr val="F3EA2B"/>
                </a:solidFill>
                <a:latin typeface="Calibri"/>
                <a:cs typeface="Calibri"/>
              </a:endParaRPr>
            </a:p>
          </p:txBody>
        </p:sp>
        <p:cxnSp>
          <p:nvCxnSpPr>
            <p:cNvPr id="47" name="Straight Connector 46"/>
            <p:cNvCxnSpPr/>
            <p:nvPr/>
          </p:nvCxnSpPr>
          <p:spPr>
            <a:xfrm>
              <a:off x="3615614" y="2657136"/>
              <a:ext cx="1453683" cy="601615"/>
            </a:xfrm>
            <a:prstGeom prst="line">
              <a:avLst/>
            </a:prstGeom>
            <a:ln w="19050" cmpd="sng">
              <a:solidFill>
                <a:schemeClr val="accent4">
                  <a:lumMod val="60000"/>
                  <a:lumOff val="40000"/>
                </a:schemeClr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/>
          <p:cNvGrpSpPr/>
          <p:nvPr/>
        </p:nvGrpSpPr>
        <p:grpSpPr>
          <a:xfrm>
            <a:off x="1163876" y="1286491"/>
            <a:ext cx="2909356" cy="1055953"/>
            <a:chOff x="1163876" y="1286491"/>
            <a:chExt cx="2909356" cy="1055953"/>
          </a:xfrm>
        </p:grpSpPr>
        <p:sp>
          <p:nvSpPr>
            <p:cNvPr id="49" name="TextBox 48"/>
            <p:cNvSpPr txBox="1"/>
            <p:nvPr/>
          </p:nvSpPr>
          <p:spPr>
            <a:xfrm>
              <a:off x="1163876" y="1286491"/>
              <a:ext cx="276577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7CD5F6"/>
                  </a:solidFill>
                  <a:latin typeface="Calibri"/>
                  <a:cs typeface="Calibri"/>
                </a:rPr>
                <a:t>Neocortex</a:t>
              </a:r>
              <a:endParaRPr lang="en-US" sz="2800" b="1" dirty="0">
                <a:solidFill>
                  <a:srgbClr val="7CD5F6"/>
                </a:solidFill>
                <a:latin typeface="Calibri"/>
                <a:cs typeface="Calibri"/>
              </a:endParaRPr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2974202" y="1671154"/>
              <a:ext cx="1099030" cy="671290"/>
            </a:xfrm>
            <a:prstGeom prst="line">
              <a:avLst/>
            </a:prstGeom>
            <a:ln w="19050" cmpd="sng">
              <a:solidFill>
                <a:schemeClr val="accent4">
                  <a:lumMod val="60000"/>
                  <a:lumOff val="40000"/>
                </a:schemeClr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23" descr="LoganReedCoaching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36" y="6226238"/>
            <a:ext cx="1190755" cy="465477"/>
          </a:xfrm>
          <a:prstGeom prst="rect">
            <a:avLst/>
          </a:prstGeom>
        </p:spPr>
      </p:pic>
      <p:pic>
        <p:nvPicPr>
          <p:cNvPr id="25" name="Picture 24" descr="Certified-in-C-IQ-Logo-_-JPG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120" y="6208560"/>
            <a:ext cx="1098077" cy="4831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0"/>
            <a:ext cx="8229599" cy="1143000"/>
          </a:xfrm>
        </p:spPr>
        <p:txBody>
          <a:bodyPr/>
          <a:lstStyle/>
          <a:p>
            <a:r>
              <a:rPr lang="en-US" dirty="0" smtClean="0"/>
              <a:t>A Closer Look at Trust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Wha</a:t>
            </a:r>
            <a:endParaRPr lang="en-US" dirty="0"/>
          </a:p>
        </p:txBody>
      </p:sp>
      <p:pic>
        <p:nvPicPr>
          <p:cNvPr id="4" name="Picture 3" descr="th-3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14" y="1685594"/>
            <a:ext cx="2560018" cy="2743972"/>
          </a:xfrm>
          <a:prstGeom prst="rect">
            <a:avLst/>
          </a:prstGeom>
        </p:spPr>
      </p:pic>
      <p:pic>
        <p:nvPicPr>
          <p:cNvPr id="5" name="Picture 4" descr="LoganReedCoaching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37" y="6206082"/>
            <a:ext cx="1190755" cy="465477"/>
          </a:xfrm>
          <a:prstGeom prst="rect">
            <a:avLst/>
          </a:prstGeom>
        </p:spPr>
      </p:pic>
      <p:pic>
        <p:nvPicPr>
          <p:cNvPr id="6" name="Picture 5" descr="Certified-in-C-IQ-Logo-_-JPG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593" y="6228716"/>
            <a:ext cx="1098077" cy="4831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47741" y="1652773"/>
            <a:ext cx="52006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What does trust feel like to you</a:t>
            </a:r>
            <a:r>
              <a:rPr lang="en-US" sz="2400" dirty="0" smtClean="0"/>
              <a:t>?</a:t>
            </a:r>
            <a:endParaRPr lang="en-US" sz="2400" dirty="0" smtClean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What does trust look like?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What does trust sound like?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How do you decide who to trust</a:t>
            </a:r>
            <a:r>
              <a:rPr lang="en-US" sz="2400" dirty="0" smtClean="0"/>
              <a:t>?</a:t>
            </a:r>
          </a:p>
          <a:p>
            <a:pPr marL="342900" indent="-342900">
              <a:buFont typeface="Arial"/>
              <a:buChar char="•"/>
            </a:pPr>
            <a:endParaRPr lang="en-US" sz="2400" dirty="0" smtClean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How do you know whether other people trust you</a:t>
            </a:r>
            <a:r>
              <a:rPr lang="en-US" sz="2400" dirty="0" smtClean="0"/>
              <a:t>?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44256" y="5119565"/>
            <a:ext cx="771151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When you trust someone (or a team), what is possible?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101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12885</TotalTime>
  <Words>856</Words>
  <Application>Microsoft Macintosh PowerPoint</Application>
  <PresentationFormat>On-screen Show (4:3)</PresentationFormat>
  <Paragraphs>239</Paragraphs>
  <Slides>22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The Neuroscience of Conversational Intelligence:  Why Every Word Matters</vt:lpstr>
      <vt:lpstr>Exploring the Energy of Conversations</vt:lpstr>
      <vt:lpstr>Your Words Create Your World</vt:lpstr>
      <vt:lpstr>What is Conversational Intelligence?</vt:lpstr>
      <vt:lpstr>Objectives</vt:lpstr>
      <vt:lpstr>Chemistry of Conversations</vt:lpstr>
      <vt:lpstr>PowerPoint Presentation</vt:lpstr>
      <vt:lpstr>Where Fear &amp; Trust Live In The Brain</vt:lpstr>
      <vt:lpstr>A Closer Look at Trust</vt:lpstr>
      <vt:lpstr>PowerPoint Presentation</vt:lpstr>
      <vt:lpstr>Listen to Connect</vt:lpstr>
      <vt:lpstr>What if You Didn’t Have to Have the Answers?</vt:lpstr>
      <vt:lpstr>Where are you?</vt:lpstr>
      <vt:lpstr>Nourishing/ Depleting Behaviors</vt:lpstr>
      <vt:lpstr>Case Study: VP and Branch Manager</vt:lpstr>
      <vt:lpstr>Discovery &amp; Innovation Bridges the Divide</vt:lpstr>
      <vt:lpstr>Now You Try…</vt:lpstr>
      <vt:lpstr>Double-Clicking</vt:lpstr>
      <vt:lpstr>Now It’s Your Turn</vt:lpstr>
      <vt:lpstr>Invitation to Practice!</vt:lpstr>
      <vt:lpstr>L.E.A.R.N. Exercise</vt:lpstr>
      <vt:lpstr>How to Reach Me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Annemarie</dc:creator>
  <cp:lastModifiedBy>Logan Reed</cp:lastModifiedBy>
  <cp:revision>242</cp:revision>
  <dcterms:modified xsi:type="dcterms:W3CDTF">2017-05-15T04:16:03Z</dcterms:modified>
</cp:coreProperties>
</file>