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1" r:id="rId4"/>
    <p:sldId id="257" r:id="rId5"/>
    <p:sldId id="260" r:id="rId6"/>
    <p:sldId id="258" r:id="rId7"/>
    <p:sldId id="259" r:id="rId8"/>
    <p:sldId id="263" r:id="rId9"/>
  </p:sldIdLst>
  <p:sldSz cx="12192000" cy="68580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4" autoAdjust="0"/>
    <p:restoredTop sz="94660"/>
  </p:normalViewPr>
  <p:slideViewPr>
    <p:cSldViewPr snapToGrid="0">
      <p:cViewPr varScale="1">
        <p:scale>
          <a:sx n="75" d="100"/>
          <a:sy n="75" d="100"/>
        </p:scale>
        <p:origin x="7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6061" y="2514598"/>
            <a:ext cx="4772286" cy="2262781"/>
          </a:xfrm>
        </p:spPr>
        <p:txBody>
          <a:bodyPr>
            <a:normAutofit/>
          </a:bodyPr>
          <a:lstStyle/>
          <a:p>
            <a:r>
              <a:rPr lang="en-US" sz="4400" dirty="0"/>
              <a:t>JOSHUA’S HOPE FUND</a:t>
            </a:r>
          </a:p>
        </p:txBody>
      </p:sp>
      <p:sp>
        <p:nvSpPr>
          <p:cNvPr id="3" name="Subtitle 2"/>
          <p:cNvSpPr>
            <a:spLocks noGrp="1"/>
          </p:cNvSpPr>
          <p:nvPr>
            <p:ph type="subTitle" idx="1"/>
          </p:nvPr>
        </p:nvSpPr>
        <p:spPr>
          <a:xfrm>
            <a:off x="2589213" y="4777379"/>
            <a:ext cx="4186491" cy="1126283"/>
          </a:xfrm>
        </p:spPr>
        <p:txBody>
          <a:bodyPr/>
          <a:lstStyle/>
          <a:p>
            <a:r>
              <a:rPr lang="en-US" dirty="0"/>
              <a:t>Better Living for Persons with Quadriplegia or Paraplegia</a:t>
            </a:r>
          </a:p>
        </p:txBody>
      </p:sp>
      <p:pic>
        <p:nvPicPr>
          <p:cNvPr id="4" name="Picture 3"/>
          <p:cNvPicPr>
            <a:picLocks noChangeAspect="1"/>
          </p:cNvPicPr>
          <p:nvPr/>
        </p:nvPicPr>
        <p:blipFill>
          <a:blip r:embed="rId3"/>
          <a:stretch>
            <a:fillRect/>
          </a:stretch>
        </p:blipFill>
        <p:spPr>
          <a:xfrm>
            <a:off x="7288347" y="412023"/>
            <a:ext cx="4694786" cy="6183075"/>
          </a:xfrm>
          <a:prstGeom prst="rect">
            <a:avLst/>
          </a:prstGeom>
          <a:effectLst>
            <a:glow rad="101600">
              <a:schemeClr val="accent2">
                <a:satMod val="175000"/>
                <a:alpha val="40000"/>
              </a:schemeClr>
            </a:glow>
          </a:effectLst>
        </p:spPr>
      </p:pic>
    </p:spTree>
    <p:custDataLst>
      <p:tags r:id="rId1"/>
    </p:custDataLst>
    <p:extLst>
      <p:ext uri="{BB962C8B-B14F-4D97-AF65-F5344CB8AC3E}">
        <p14:creationId xmlns:p14="http://schemas.microsoft.com/office/powerpoint/2010/main" val="201738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130272" y="1905000"/>
            <a:ext cx="6482219" cy="4866745"/>
          </a:xfrm>
          <a:effectLst>
            <a:glow rad="165100">
              <a:schemeClr val="bg2"/>
            </a:glow>
          </a:effectLst>
        </p:spPr>
      </p:pic>
      <p:sp>
        <p:nvSpPr>
          <p:cNvPr id="2" name="Title 1"/>
          <p:cNvSpPr>
            <a:spLocks noGrp="1"/>
          </p:cNvSpPr>
          <p:nvPr>
            <p:ph type="title"/>
          </p:nvPr>
        </p:nvSpPr>
        <p:spPr>
          <a:xfrm>
            <a:off x="2592925" y="624110"/>
            <a:ext cx="7556915" cy="1280890"/>
          </a:xfrm>
        </p:spPr>
        <p:txBody>
          <a:bodyPr/>
          <a:lstStyle/>
          <a:p>
            <a:pPr algn="r"/>
            <a:r>
              <a:rPr lang="en-US" dirty="0"/>
              <a:t>About Paraplegia / Quadriplegia </a:t>
            </a:r>
            <a:r>
              <a:rPr lang="en-US" sz="2400" dirty="0"/>
              <a:t>(Tetraplegia)</a:t>
            </a:r>
            <a:endParaRPr lang="en-US" dirty="0"/>
          </a:p>
        </p:txBody>
      </p:sp>
    </p:spTree>
    <p:custDataLst>
      <p:tags r:id="rId1"/>
    </p:custDataLst>
    <p:extLst>
      <p:ext uri="{BB962C8B-B14F-4D97-AF65-F5344CB8AC3E}">
        <p14:creationId xmlns:p14="http://schemas.microsoft.com/office/powerpoint/2010/main" val="20096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270682" y="3758138"/>
            <a:ext cx="3316225" cy="2487169"/>
          </a:xfrm>
          <a:prstGeom prst="rect">
            <a:avLst/>
          </a:prstGeom>
          <a:effectLst>
            <a:glow rad="254000">
              <a:schemeClr val="bg2"/>
            </a:glow>
          </a:effectLst>
        </p:spPr>
      </p:pic>
      <p:sp>
        <p:nvSpPr>
          <p:cNvPr id="2" name="Title 1"/>
          <p:cNvSpPr>
            <a:spLocks noGrp="1"/>
          </p:cNvSpPr>
          <p:nvPr>
            <p:ph type="title"/>
          </p:nvPr>
        </p:nvSpPr>
        <p:spPr>
          <a:xfrm>
            <a:off x="2803237" y="688118"/>
            <a:ext cx="8911687" cy="1280890"/>
          </a:xfrm>
        </p:spPr>
        <p:txBody>
          <a:bodyPr/>
          <a:lstStyle/>
          <a:p>
            <a:r>
              <a:rPr lang="en-US" dirty="0"/>
              <a:t>About Living with Quadriplegia</a:t>
            </a:r>
          </a:p>
        </p:txBody>
      </p:sp>
      <p:sp>
        <p:nvSpPr>
          <p:cNvPr id="3" name="Content Placeholder 2"/>
          <p:cNvSpPr>
            <a:spLocks noGrp="1"/>
          </p:cNvSpPr>
          <p:nvPr>
            <p:ph idx="1"/>
          </p:nvPr>
        </p:nvSpPr>
        <p:spPr>
          <a:xfrm>
            <a:off x="2712290" y="2029968"/>
            <a:ext cx="9297988" cy="4315923"/>
          </a:xfrm>
        </p:spPr>
        <p:txBody>
          <a:bodyPr>
            <a:normAutofit/>
          </a:bodyPr>
          <a:lstStyle/>
          <a:p>
            <a:r>
              <a:rPr lang="en-US" sz="2400" dirty="0"/>
              <a:t>Extent of limitations dependent on level</a:t>
            </a:r>
          </a:p>
          <a:p>
            <a:r>
              <a:rPr lang="en-US" sz="2400" dirty="0"/>
              <a:t>Mobility limitations</a:t>
            </a:r>
          </a:p>
          <a:p>
            <a:r>
              <a:rPr lang="en-US" sz="2400" dirty="0"/>
              <a:t>Affects body functions we take for granted</a:t>
            </a:r>
          </a:p>
          <a:p>
            <a:pPr lvl="1"/>
            <a:r>
              <a:rPr lang="en-US" sz="2000" dirty="0"/>
              <a:t>Temperature Control</a:t>
            </a:r>
          </a:p>
          <a:p>
            <a:pPr lvl="1"/>
            <a:r>
              <a:rPr lang="en-US" sz="2000" dirty="0"/>
              <a:t>Elimination Functions</a:t>
            </a:r>
          </a:p>
          <a:p>
            <a:pPr lvl="1"/>
            <a:r>
              <a:rPr lang="en-US" sz="2000" dirty="0"/>
              <a:t>Susceptibility to illness</a:t>
            </a:r>
          </a:p>
          <a:p>
            <a:r>
              <a:rPr lang="en-US" sz="2400" dirty="0"/>
              <a:t>Forced dependency on others</a:t>
            </a:r>
          </a:p>
          <a:p>
            <a:r>
              <a:rPr lang="en-US" sz="2400" dirty="0"/>
              <a:t>The battle with depression</a:t>
            </a:r>
          </a:p>
        </p:txBody>
      </p:sp>
    </p:spTree>
    <p:custDataLst>
      <p:tags r:id="rId1"/>
    </p:custDataLst>
    <p:extLst>
      <p:ext uri="{BB962C8B-B14F-4D97-AF65-F5344CB8AC3E}">
        <p14:creationId xmlns:p14="http://schemas.microsoft.com/office/powerpoint/2010/main" val="336283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3" name="Content Placeholder 2"/>
          <p:cNvSpPr>
            <a:spLocks noGrp="1"/>
          </p:cNvSpPr>
          <p:nvPr>
            <p:ph idx="1"/>
          </p:nvPr>
        </p:nvSpPr>
        <p:spPr>
          <a:xfrm>
            <a:off x="2589211" y="1698171"/>
            <a:ext cx="9281659" cy="4213051"/>
          </a:xfrm>
        </p:spPr>
        <p:txBody>
          <a:bodyPr>
            <a:noAutofit/>
          </a:bodyPr>
          <a:lstStyle/>
          <a:p>
            <a:pPr marL="0" indent="0">
              <a:buNone/>
            </a:pPr>
            <a:r>
              <a:rPr lang="en-US" sz="2000" b="1" dirty="0"/>
              <a:t>JOSHUA’S HOPE FUND</a:t>
            </a:r>
            <a:endParaRPr lang="en-US" sz="2000" dirty="0"/>
          </a:p>
          <a:p>
            <a:pPr marL="0" indent="0">
              <a:buNone/>
            </a:pPr>
            <a:r>
              <a:rPr lang="en-US" sz="2000" dirty="0"/>
              <a:t>Joshua’s Hope Fund is raising funds to assist young adults living with paraplegia or quadriplegia.  </a:t>
            </a:r>
          </a:p>
          <a:p>
            <a:r>
              <a:rPr lang="en-US" sz="2000" dirty="0"/>
              <a:t>Incorporated as the Joshua’s Hope Fund on June 6, 2006</a:t>
            </a:r>
          </a:p>
          <a:p>
            <a:r>
              <a:rPr lang="en-US" sz="2000" dirty="0"/>
              <a:t>Dormant until non-profit status was obtained in August of 2015</a:t>
            </a:r>
          </a:p>
          <a:p>
            <a:r>
              <a:rPr lang="en-US" sz="2000" dirty="0"/>
              <a:t>Our initial goal was to provide assistance with activity support, housing and transportation needs for those living in the South Puget Sound area. We launched our fund raising effort on August 1, 2015.</a:t>
            </a:r>
          </a:p>
          <a:p>
            <a:r>
              <a:rPr lang="en-US" sz="2000" dirty="0"/>
              <a:t>Our long term goal is to build an apartment complex that incorporates the special resources needed by people who live each day with paralysis.  We want to construct a facility and make available support services that will help at least 24 people live a more rewarding, productive and fulfilled life. </a:t>
            </a:r>
          </a:p>
          <a:p>
            <a:endParaRPr lang="en-US" sz="2000" b="1" dirty="0"/>
          </a:p>
        </p:txBody>
      </p:sp>
    </p:spTree>
    <p:custDataLst>
      <p:tags r:id="rId1"/>
    </p:custDataLst>
    <p:extLst>
      <p:ext uri="{BB962C8B-B14F-4D97-AF65-F5344CB8AC3E}">
        <p14:creationId xmlns:p14="http://schemas.microsoft.com/office/powerpoint/2010/main" val="275585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6362"/>
          </a:xfrm>
        </p:spPr>
        <p:txBody>
          <a:bodyPr/>
          <a:lstStyle/>
          <a:p>
            <a:r>
              <a:rPr lang="en-US" dirty="0"/>
              <a:t>How we are different:</a:t>
            </a:r>
          </a:p>
        </p:txBody>
      </p:sp>
      <p:sp>
        <p:nvSpPr>
          <p:cNvPr id="3" name="Content Placeholder 2"/>
          <p:cNvSpPr>
            <a:spLocks noGrp="1"/>
          </p:cNvSpPr>
          <p:nvPr>
            <p:ph idx="1"/>
          </p:nvPr>
        </p:nvSpPr>
        <p:spPr>
          <a:xfrm>
            <a:off x="2592925" y="1310640"/>
            <a:ext cx="8915400" cy="5309616"/>
          </a:xfrm>
        </p:spPr>
        <p:txBody>
          <a:bodyPr>
            <a:normAutofit fontScale="92500" lnSpcReduction="10000"/>
          </a:bodyPr>
          <a:lstStyle/>
          <a:p>
            <a:pPr marL="0" indent="0">
              <a:buNone/>
            </a:pPr>
            <a:r>
              <a:rPr lang="en-US" sz="2400" dirty="0"/>
              <a:t>Many organizations exist for assisting persons afflicted with paraplegia and quadriplegia. They focus on:</a:t>
            </a:r>
          </a:p>
          <a:p>
            <a:r>
              <a:rPr lang="en-US" sz="2400" dirty="0"/>
              <a:t>Research regarding treatment and cure</a:t>
            </a:r>
          </a:p>
          <a:p>
            <a:r>
              <a:rPr lang="en-US" sz="2400" dirty="0"/>
              <a:t>Physical and vocational rehabilitation</a:t>
            </a:r>
          </a:p>
          <a:p>
            <a:r>
              <a:rPr lang="en-US" sz="2400" dirty="0"/>
              <a:t>Providing one time or short term assistance to purchase needed goods and/or services</a:t>
            </a:r>
          </a:p>
          <a:p>
            <a:pPr lvl="1">
              <a:buFont typeface="Arial" panose="020B0604020202020204" pitchFamily="34" charset="0"/>
              <a:buChar char="•"/>
            </a:pPr>
            <a:r>
              <a:rPr lang="en-US" sz="2000" dirty="0"/>
              <a:t>Mobility Devices and Special Equipment</a:t>
            </a:r>
          </a:p>
          <a:p>
            <a:pPr lvl="1">
              <a:buFont typeface="Arial" panose="020B0604020202020204" pitchFamily="34" charset="0"/>
              <a:buChar char="•"/>
            </a:pPr>
            <a:r>
              <a:rPr lang="en-US" sz="2000" dirty="0"/>
              <a:t>Medical Appliances</a:t>
            </a:r>
          </a:p>
          <a:p>
            <a:pPr lvl="1">
              <a:buFont typeface="Arial" panose="020B0604020202020204" pitchFamily="34" charset="0"/>
              <a:buChar char="•"/>
            </a:pPr>
            <a:r>
              <a:rPr lang="en-US" sz="2000" dirty="0"/>
              <a:t>Transportation</a:t>
            </a:r>
          </a:p>
          <a:p>
            <a:pPr lvl="1">
              <a:buFont typeface="Arial" panose="020B0604020202020204" pitchFamily="34" charset="0"/>
              <a:buChar char="•"/>
            </a:pPr>
            <a:r>
              <a:rPr lang="en-US" sz="2000" dirty="0"/>
              <a:t>Housing Modification</a:t>
            </a:r>
          </a:p>
          <a:p>
            <a:pPr marL="0" indent="0">
              <a:buNone/>
            </a:pPr>
            <a:endParaRPr lang="en-US" sz="2400" dirty="0"/>
          </a:p>
          <a:p>
            <a:pPr marL="0" indent="0">
              <a:buNone/>
            </a:pPr>
            <a:r>
              <a:rPr lang="en-US" sz="2400" dirty="0"/>
              <a:t>Joshua’s Hope Fund goal is to provide an integrated support system for person’s afflicted with paraplegia and quadriplegia beginning with stable, secure housing.</a:t>
            </a:r>
          </a:p>
          <a:p>
            <a:endParaRPr lang="en-US" dirty="0"/>
          </a:p>
          <a:p>
            <a:endParaRPr lang="en-US" dirty="0"/>
          </a:p>
        </p:txBody>
      </p:sp>
    </p:spTree>
    <p:custDataLst>
      <p:tags r:id="rId1"/>
    </p:custDataLst>
    <p:extLst>
      <p:ext uri="{BB962C8B-B14F-4D97-AF65-F5344CB8AC3E}">
        <p14:creationId xmlns:p14="http://schemas.microsoft.com/office/powerpoint/2010/main" val="166823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done</a:t>
            </a:r>
          </a:p>
        </p:txBody>
      </p:sp>
      <p:sp>
        <p:nvSpPr>
          <p:cNvPr id="3" name="Content Placeholder 2"/>
          <p:cNvSpPr>
            <a:spLocks noGrp="1"/>
          </p:cNvSpPr>
          <p:nvPr>
            <p:ph idx="1"/>
          </p:nvPr>
        </p:nvSpPr>
        <p:spPr>
          <a:xfrm>
            <a:off x="2592924" y="2179320"/>
            <a:ext cx="5332698" cy="3777622"/>
          </a:xfrm>
        </p:spPr>
        <p:txBody>
          <a:bodyPr>
            <a:normAutofit/>
          </a:bodyPr>
          <a:lstStyle/>
          <a:p>
            <a:pPr>
              <a:lnSpc>
                <a:spcPct val="150000"/>
              </a:lnSpc>
            </a:pPr>
            <a:r>
              <a:rPr lang="en-US" sz="2800" dirty="0"/>
              <a:t>Assisted with rent support</a:t>
            </a:r>
          </a:p>
          <a:p>
            <a:pPr>
              <a:lnSpc>
                <a:spcPct val="150000"/>
              </a:lnSpc>
            </a:pPr>
            <a:r>
              <a:rPr lang="en-US" sz="2800" dirty="0"/>
              <a:t>Assisted with power bills</a:t>
            </a:r>
          </a:p>
          <a:p>
            <a:pPr>
              <a:lnSpc>
                <a:spcPct val="150000"/>
              </a:lnSpc>
            </a:pPr>
            <a:r>
              <a:rPr lang="en-US" sz="2800" dirty="0"/>
              <a:t>Assisted with transportation</a:t>
            </a:r>
          </a:p>
          <a:p>
            <a:pPr>
              <a:lnSpc>
                <a:spcPct val="150000"/>
              </a:lnSpc>
            </a:pPr>
            <a:r>
              <a:rPr lang="en-US" sz="2800" dirty="0"/>
              <a:t>Provided adjustable beds</a:t>
            </a:r>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p:txBody>
      </p:sp>
      <p:pic>
        <p:nvPicPr>
          <p:cNvPr id="6" name="Picture 5"/>
          <p:cNvPicPr>
            <a:picLocks noChangeAspect="1"/>
          </p:cNvPicPr>
          <p:nvPr/>
        </p:nvPicPr>
        <p:blipFill>
          <a:blip r:embed="rId3"/>
          <a:stretch>
            <a:fillRect/>
          </a:stretch>
        </p:blipFill>
        <p:spPr>
          <a:xfrm rot="5400000">
            <a:off x="8797134" y="3517453"/>
            <a:ext cx="3609564" cy="2676293"/>
          </a:xfrm>
          <a:prstGeom prst="rect">
            <a:avLst/>
          </a:prstGeom>
          <a:effectLst>
            <a:glow rad="101600">
              <a:schemeClr val="accent3">
                <a:satMod val="175000"/>
                <a:alpha val="40000"/>
              </a:schemeClr>
            </a:glow>
          </a:effectLst>
        </p:spPr>
      </p:pic>
      <p:pic>
        <p:nvPicPr>
          <p:cNvPr id="5" name="Picture 4"/>
          <p:cNvPicPr>
            <a:picLocks noChangeAspect="1"/>
          </p:cNvPicPr>
          <p:nvPr/>
        </p:nvPicPr>
        <p:blipFill>
          <a:blip r:embed="rId4"/>
          <a:stretch>
            <a:fillRect/>
          </a:stretch>
        </p:blipFill>
        <p:spPr>
          <a:xfrm rot="5400000">
            <a:off x="7458987" y="729264"/>
            <a:ext cx="3609562" cy="2676291"/>
          </a:xfrm>
          <a:prstGeom prst="rect">
            <a:avLst/>
          </a:prstGeom>
          <a:effectLst>
            <a:glow rad="101600">
              <a:schemeClr val="accent3">
                <a:satMod val="175000"/>
                <a:alpha val="40000"/>
              </a:schemeClr>
            </a:glow>
          </a:effectLst>
        </p:spPr>
      </p:pic>
    </p:spTree>
    <p:custDataLst>
      <p:tags r:id="rId1"/>
    </p:custDataLst>
    <p:extLst>
      <p:ext uri="{BB962C8B-B14F-4D97-AF65-F5344CB8AC3E}">
        <p14:creationId xmlns:p14="http://schemas.microsoft.com/office/powerpoint/2010/main" val="201956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want to do</a:t>
            </a:r>
          </a:p>
        </p:txBody>
      </p:sp>
      <p:sp>
        <p:nvSpPr>
          <p:cNvPr id="3" name="Content Placeholder 2"/>
          <p:cNvSpPr>
            <a:spLocks noGrp="1"/>
          </p:cNvSpPr>
          <p:nvPr>
            <p:ph idx="1"/>
          </p:nvPr>
        </p:nvSpPr>
        <p:spPr>
          <a:xfrm>
            <a:off x="2589214" y="2133599"/>
            <a:ext cx="5177400" cy="4151453"/>
          </a:xfrm>
        </p:spPr>
        <p:txBody>
          <a:bodyPr>
            <a:normAutofit/>
          </a:bodyPr>
          <a:lstStyle/>
          <a:p>
            <a:r>
              <a:rPr lang="en-US" sz="2000" dirty="0"/>
              <a:t>Build an apartment complex specifically designed for the needs of quadriplegic an paraplegic persons</a:t>
            </a:r>
          </a:p>
          <a:p>
            <a:r>
              <a:rPr lang="en-US" sz="2000" dirty="0"/>
              <a:t>Provide support to train and place care givers capable and willing to work with quadriplegic and paraplegic persons</a:t>
            </a:r>
          </a:p>
          <a:p>
            <a:r>
              <a:rPr lang="en-US" sz="2000" dirty="0"/>
              <a:t>Provide the support needed to improve physical and mental well being</a:t>
            </a:r>
          </a:p>
          <a:p>
            <a:r>
              <a:rPr lang="en-US" sz="2000" dirty="0"/>
              <a:t>Provide education and employment opportunities</a:t>
            </a:r>
          </a:p>
          <a:p>
            <a:endParaRPr lang="en-US" sz="2000" dirty="0"/>
          </a:p>
        </p:txBody>
      </p:sp>
      <p:pic>
        <p:nvPicPr>
          <p:cNvPr id="4" name="Picture 3"/>
          <p:cNvPicPr>
            <a:picLocks noChangeAspect="1"/>
          </p:cNvPicPr>
          <p:nvPr/>
        </p:nvPicPr>
        <p:blipFill>
          <a:blip r:embed="rId3"/>
          <a:stretch>
            <a:fillRect/>
          </a:stretch>
        </p:blipFill>
        <p:spPr>
          <a:xfrm>
            <a:off x="7824970" y="3611301"/>
            <a:ext cx="4010628" cy="2673752"/>
          </a:xfrm>
          <a:prstGeom prst="rect">
            <a:avLst/>
          </a:prstGeom>
          <a:effectLst>
            <a:glow rad="101600">
              <a:schemeClr val="accent3">
                <a:satMod val="175000"/>
                <a:alpha val="40000"/>
              </a:schemeClr>
            </a:glow>
          </a:effectLst>
        </p:spPr>
      </p:pic>
    </p:spTree>
    <p:custDataLst>
      <p:tags r:id="rId1"/>
    </p:custDataLst>
    <p:extLst>
      <p:ext uri="{BB962C8B-B14F-4D97-AF65-F5344CB8AC3E}">
        <p14:creationId xmlns:p14="http://schemas.microsoft.com/office/powerpoint/2010/main" val="266177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can help</a:t>
            </a:r>
          </a:p>
        </p:txBody>
      </p:sp>
      <p:sp>
        <p:nvSpPr>
          <p:cNvPr id="3" name="Content Placeholder 2"/>
          <p:cNvSpPr>
            <a:spLocks noGrp="1"/>
          </p:cNvSpPr>
          <p:nvPr>
            <p:ph idx="1"/>
          </p:nvPr>
        </p:nvSpPr>
        <p:spPr>
          <a:xfrm>
            <a:off x="2589212" y="1618488"/>
            <a:ext cx="8915400" cy="4663440"/>
          </a:xfrm>
        </p:spPr>
        <p:txBody>
          <a:bodyPr>
            <a:noAutofit/>
          </a:bodyPr>
          <a:lstStyle/>
          <a:p>
            <a:pPr lvl="1"/>
            <a:r>
              <a:rPr lang="en-US" sz="2800" dirty="0"/>
              <a:t>Volunteer your services</a:t>
            </a:r>
          </a:p>
          <a:p>
            <a:pPr lvl="2">
              <a:buFont typeface="Wingdings" panose="05000000000000000000" pitchFamily="2" charset="2"/>
              <a:buChar char="Ø"/>
            </a:pPr>
            <a:r>
              <a:rPr lang="en-US" sz="2400" dirty="0"/>
              <a:t>Serve on our Board</a:t>
            </a:r>
          </a:p>
          <a:p>
            <a:pPr lvl="2">
              <a:buFont typeface="Wingdings" panose="05000000000000000000" pitchFamily="2" charset="2"/>
              <a:buChar char="Ø"/>
            </a:pPr>
            <a:r>
              <a:rPr lang="en-US" sz="2400" dirty="0"/>
              <a:t>Professional services</a:t>
            </a:r>
          </a:p>
          <a:p>
            <a:pPr lvl="3">
              <a:buFont typeface="Arial" panose="020B0604020202020204" pitchFamily="34" charset="0"/>
              <a:buChar char="•"/>
            </a:pPr>
            <a:r>
              <a:rPr lang="en-US" sz="2000" dirty="0"/>
              <a:t>Architectural</a:t>
            </a:r>
          </a:p>
          <a:p>
            <a:pPr lvl="3">
              <a:buFont typeface="Arial" panose="020B0604020202020204" pitchFamily="34" charset="0"/>
              <a:buChar char="•"/>
            </a:pPr>
            <a:r>
              <a:rPr lang="en-US" sz="2000" dirty="0"/>
              <a:t>Marketing</a:t>
            </a:r>
          </a:p>
          <a:p>
            <a:pPr lvl="3">
              <a:buFont typeface="Arial" panose="020B0604020202020204" pitchFamily="34" charset="0"/>
              <a:buChar char="•"/>
            </a:pPr>
            <a:r>
              <a:rPr lang="en-US" sz="2000" dirty="0"/>
              <a:t>Fund Raising</a:t>
            </a:r>
          </a:p>
          <a:p>
            <a:pPr lvl="3">
              <a:buFont typeface="Arial" panose="020B0604020202020204" pitchFamily="34" charset="0"/>
              <a:buChar char="•"/>
            </a:pPr>
            <a:r>
              <a:rPr lang="en-US" sz="2000" dirty="0"/>
              <a:t>Grant Writing</a:t>
            </a:r>
          </a:p>
          <a:p>
            <a:pPr lvl="3">
              <a:buFont typeface="Arial" panose="020B0604020202020204" pitchFamily="34" charset="0"/>
              <a:buChar char="•"/>
            </a:pPr>
            <a:r>
              <a:rPr lang="en-US" sz="2000" dirty="0"/>
              <a:t>Medical</a:t>
            </a:r>
          </a:p>
          <a:p>
            <a:pPr lvl="1"/>
            <a:r>
              <a:rPr lang="en-US" sz="2800" dirty="0"/>
              <a:t>Give </a:t>
            </a:r>
            <a:r>
              <a:rPr lang="en-US" sz="2800" dirty="0"/>
              <a:t>money</a:t>
            </a:r>
            <a:endParaRPr lang="en-US" sz="2800" dirty="0"/>
          </a:p>
          <a:p>
            <a:pPr lvl="1"/>
            <a:r>
              <a:rPr lang="en-US" sz="2800" dirty="0"/>
              <a:t>Spread the word</a:t>
            </a:r>
          </a:p>
        </p:txBody>
      </p:sp>
    </p:spTree>
    <p:custDataLst>
      <p:tags r:id="rId1"/>
    </p:custDataLst>
    <p:extLst>
      <p:ext uri="{BB962C8B-B14F-4D97-AF65-F5344CB8AC3E}">
        <p14:creationId xmlns:p14="http://schemas.microsoft.com/office/powerpoint/2010/main" val="3257520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516</TotalTime>
  <Words>360</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Wingdings</vt:lpstr>
      <vt:lpstr>Wingdings 3</vt:lpstr>
      <vt:lpstr>Wisp</vt:lpstr>
      <vt:lpstr>JOSHUA’S HOPE FUND</vt:lpstr>
      <vt:lpstr>About Paraplegia / Quadriplegia (Tetraplegia)</vt:lpstr>
      <vt:lpstr>About Living with Quadriplegia</vt:lpstr>
      <vt:lpstr>Who we are:</vt:lpstr>
      <vt:lpstr>How we are different:</vt:lpstr>
      <vt:lpstr>What we have done</vt:lpstr>
      <vt:lpstr>What we want to do</vt:lpstr>
      <vt:lpstr>How you can help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JOSHUA’S HOPE FUND</dc:title>
  <dc:creator>Chris Curtis</dc:creator>
  <cp:lastModifiedBy>Chris Curtis</cp:lastModifiedBy>
  <cp:revision>19</cp:revision>
  <dcterms:created xsi:type="dcterms:W3CDTF">2017-03-25T21:45:29Z</dcterms:created>
  <dcterms:modified xsi:type="dcterms:W3CDTF">2017-03-27T16:31:04Z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7FA3FF5A-8A03-49DC-ADCD-B61F55941D31</vt:lpwstr>
  </property>
  <property fmtid="{D5CDD505-2E9C-101B-9397-08002B2CF9AE}" pid="3" name="ArticulatePath">
    <vt:lpwstr>JHF</vt:lpwstr>
  </property>
</Properties>
</file>