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6" r:id="rId5"/>
    <p:sldId id="263" r:id="rId6"/>
    <p:sldId id="301" r:id="rId7"/>
    <p:sldId id="303" r:id="rId8"/>
    <p:sldId id="311" r:id="rId9"/>
    <p:sldId id="298" r:id="rId10"/>
    <p:sldId id="312" r:id="rId11"/>
    <p:sldId id="313" r:id="rId12"/>
    <p:sldId id="305" r:id="rId13"/>
    <p:sldId id="308" r:id="rId14"/>
    <p:sldId id="297" r:id="rId15"/>
    <p:sldId id="300" r:id="rId16"/>
    <p:sldId id="306" r:id="rId17"/>
    <p:sldId id="307" r:id="rId18"/>
    <p:sldId id="310" r:id="rId19"/>
    <p:sldId id="265"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6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p:restoredTop sz="94675"/>
  </p:normalViewPr>
  <p:slideViewPr>
    <p:cSldViewPr snapToGrid="0" snapToObjects="1">
      <p:cViewPr varScale="1">
        <p:scale>
          <a:sx n="103" d="100"/>
          <a:sy n="103"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C57295D-3867-F54D-B2BE-920C171141E1}" type="datetimeFigureOut">
              <a:rPr lang="en-US" smtClean="0"/>
              <a:t>3/23/2021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51680D-8A4D-4D44-B9B7-2A0339E146A5}" type="slidenum">
              <a:rPr lang="en-US" smtClean="0"/>
              <a:t>‹#›</a:t>
            </a:fld>
            <a:endParaRPr lang="en-US"/>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007"/>
          <a:stretch/>
        </p:blipFill>
        <p:spPr>
          <a:xfrm>
            <a:off x="0" y="1"/>
            <a:ext cx="12192000" cy="4114800"/>
          </a:xfrm>
          <a:prstGeom prst="rect">
            <a:avLst/>
          </a:prstGeom>
        </p:spPr>
      </p:pic>
      <p:sp>
        <p:nvSpPr>
          <p:cNvPr id="2" name="Title 1"/>
          <p:cNvSpPr>
            <a:spLocks noGrp="1"/>
          </p:cNvSpPr>
          <p:nvPr>
            <p:ph type="ctrTitle"/>
          </p:nvPr>
        </p:nvSpPr>
        <p:spPr>
          <a:xfrm>
            <a:off x="1524000" y="4339651"/>
            <a:ext cx="8822724" cy="689823"/>
          </a:xfrm>
          <a:prstGeom prst="rect">
            <a:avLst/>
          </a:prstGeom>
        </p:spPr>
        <p:txBody>
          <a:bodyPr lIns="0" tIns="0" rIns="0" bIns="0" anchor="t" anchorCtr="0">
            <a:normAutofit/>
          </a:bodyPr>
          <a:lstStyle>
            <a:lvl1pPr algn="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121550"/>
            <a:ext cx="8822724" cy="611738"/>
          </a:xfrm>
        </p:spPr>
        <p:txBody>
          <a:bodyPr lIns="0" tIns="0" rIns="0" bIns="0"/>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9616" y="2057401"/>
            <a:ext cx="2077108" cy="768245"/>
          </a:xfrm>
          <a:prstGeom prst="rect">
            <a:avLst/>
          </a:prstGeom>
        </p:spPr>
      </p:pic>
      <p:sp>
        <p:nvSpPr>
          <p:cNvPr id="5" name="Text Placeholder 4"/>
          <p:cNvSpPr>
            <a:spLocks noGrp="1"/>
          </p:cNvSpPr>
          <p:nvPr>
            <p:ph type="body" sz="quarter" idx="10" hasCustomPrompt="1"/>
          </p:nvPr>
        </p:nvSpPr>
        <p:spPr>
          <a:xfrm>
            <a:off x="5684363" y="5957740"/>
            <a:ext cx="4662362" cy="546248"/>
          </a:xfrm>
        </p:spPr>
        <p:txBody>
          <a:bodyPr lIns="0" tIns="0" rIns="0" bIns="0">
            <a:normAutofit/>
          </a:bodyPr>
          <a:lstStyle>
            <a:lvl2pPr marL="0" algn="r">
              <a:spcBef>
                <a:spcPts val="0"/>
              </a:spcBef>
              <a:defRPr sz="2000" baseline="0">
                <a:solidFill>
                  <a:srgbClr val="5F6369"/>
                </a:solidFill>
              </a:defRPr>
            </a:lvl2pPr>
          </a:lstStyle>
          <a:p>
            <a:pPr lvl="1"/>
            <a:r>
              <a:rPr lang="en-US" dirty="0"/>
              <a:t>Click to add Name | Month 00,2017 </a:t>
            </a:r>
          </a:p>
        </p:txBody>
      </p:sp>
    </p:spTree>
    <p:extLst>
      <p:ext uri="{BB962C8B-B14F-4D97-AF65-F5344CB8AC3E}">
        <p14:creationId xmlns:p14="http://schemas.microsoft.com/office/powerpoint/2010/main" val="467279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878"/>
          <a:stretch/>
        </p:blipFill>
        <p:spPr>
          <a:xfrm>
            <a:off x="0" y="2"/>
            <a:ext cx="12184436" cy="4114800"/>
          </a:xfrm>
          <a:prstGeom prst="rect">
            <a:avLst/>
          </a:prstGeom>
        </p:spPr>
      </p:pic>
      <p:sp>
        <p:nvSpPr>
          <p:cNvPr id="7" name="Title 1"/>
          <p:cNvSpPr>
            <a:spLocks noGrp="1"/>
          </p:cNvSpPr>
          <p:nvPr>
            <p:ph type="title" hasCustomPrompt="1"/>
          </p:nvPr>
        </p:nvSpPr>
        <p:spPr>
          <a:xfrm>
            <a:off x="1395168" y="1709739"/>
            <a:ext cx="9389096" cy="1719262"/>
          </a:xfrm>
          <a:prstGeom prst="rect">
            <a:avLst/>
          </a:prstGeom>
        </p:spPr>
        <p:txBody>
          <a:bodyPr anchor="b"/>
          <a:lstStyle>
            <a:lvl1pPr algn="l">
              <a:defRPr sz="3600">
                <a:solidFill>
                  <a:schemeClr val="bg1"/>
                </a:solidFill>
              </a:defRPr>
            </a:lvl1pPr>
          </a:lstStyle>
          <a:p>
            <a:r>
              <a:rPr lang="en-US" dirty="0"/>
              <a:t>Thank You</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5152" y="4654716"/>
            <a:ext cx="1819112" cy="672559"/>
          </a:xfrm>
          <a:prstGeom prst="rect">
            <a:avLst/>
          </a:prstGeom>
        </p:spPr>
      </p:pic>
      <p:sp>
        <p:nvSpPr>
          <p:cNvPr id="9" name="TextBox 8"/>
          <p:cNvSpPr txBox="1"/>
          <p:nvPr userDrawn="1"/>
        </p:nvSpPr>
        <p:spPr>
          <a:xfrm>
            <a:off x="1395168" y="5670987"/>
            <a:ext cx="9389096" cy="317779"/>
          </a:xfrm>
          <a:prstGeom prst="rect">
            <a:avLst/>
          </a:prstGeom>
          <a:noFill/>
        </p:spPr>
        <p:txBody>
          <a:bodyPr wrap="square" lIns="0" tIns="0" rIns="0" bIns="0" rtlCol="0">
            <a:spAutoFit/>
          </a:bodyPr>
          <a:lstStyle/>
          <a:p>
            <a:pPr algn="r">
              <a:lnSpc>
                <a:spcPts val="2600"/>
              </a:lnSpc>
            </a:pPr>
            <a:r>
              <a:rPr lang="en-US" sz="2000" i="1" kern="1200" dirty="0">
                <a:solidFill>
                  <a:srgbClr val="5F6369"/>
                </a:solidFill>
                <a:effectLst/>
                <a:latin typeface="+mn-lt"/>
                <a:ea typeface="+mn-ea"/>
                <a:cs typeface="+mn-cs"/>
              </a:rPr>
              <a:t>PO Box 658 / Olympia, WA 98507-0658 / 1414 Cherry St. SE / Olympia, WA 98501 </a:t>
            </a:r>
            <a:endParaRPr lang="en-US" sz="2000" kern="1200" dirty="0">
              <a:solidFill>
                <a:srgbClr val="5F6369"/>
              </a:solidFill>
              <a:effectLst/>
              <a:latin typeface="+mn-lt"/>
              <a:ea typeface="+mn-ea"/>
              <a:cs typeface="+mn-cs"/>
            </a:endParaRPr>
          </a:p>
        </p:txBody>
      </p:sp>
      <p:sp>
        <p:nvSpPr>
          <p:cNvPr id="2" name="TextBox 1"/>
          <p:cNvSpPr txBox="1"/>
          <p:nvPr userDrawn="1"/>
        </p:nvSpPr>
        <p:spPr>
          <a:xfrm>
            <a:off x="6212265" y="5988766"/>
            <a:ext cx="2262433" cy="307777"/>
          </a:xfrm>
          <a:prstGeom prst="rect">
            <a:avLst/>
          </a:prstGeom>
          <a:noFill/>
        </p:spPr>
        <p:txBody>
          <a:bodyPr wrap="square" lIns="0" tIns="0" rIns="0" bIns="0" rtlCol="0">
            <a:spAutoFit/>
          </a:bodyPr>
          <a:lstStyle/>
          <a:p>
            <a:r>
              <a:rPr lang="en-US" sz="2000" i="1" kern="1200" dirty="0">
                <a:solidFill>
                  <a:srgbClr val="5F6369"/>
                </a:solidFill>
                <a:effectLst/>
                <a:latin typeface="+mn-lt"/>
                <a:ea typeface="+mn-ea"/>
                <a:cs typeface="+mn-cs"/>
              </a:rPr>
              <a:t>360.943.1600 /</a:t>
            </a:r>
            <a:r>
              <a:rPr lang="nb-NO" sz="2000" b="1" i="1" dirty="0">
                <a:solidFill>
                  <a:srgbClr val="2B4554"/>
                </a:solidFill>
                <a:effectLst/>
                <a:latin typeface="Calibri" charset="0"/>
              </a:rPr>
              <a:t> </a:t>
            </a:r>
            <a:endParaRPr lang="nb-NO" sz="2000" dirty="0">
              <a:solidFill>
                <a:srgbClr val="2B4554"/>
              </a:solidFill>
              <a:effectLst/>
              <a:latin typeface="Calibri" charset="0"/>
            </a:endParaRPr>
          </a:p>
        </p:txBody>
      </p:sp>
      <p:sp>
        <p:nvSpPr>
          <p:cNvPr id="11" name="Text Placeholder 10"/>
          <p:cNvSpPr>
            <a:spLocks noGrp="1"/>
          </p:cNvSpPr>
          <p:nvPr>
            <p:ph type="body" sz="quarter" idx="10" hasCustomPrompt="1"/>
          </p:nvPr>
        </p:nvSpPr>
        <p:spPr>
          <a:xfrm>
            <a:off x="7834314" y="5988766"/>
            <a:ext cx="1997844" cy="307259"/>
          </a:xfrm>
        </p:spPr>
        <p:style>
          <a:lnRef idx="2">
            <a:schemeClr val="accent3"/>
          </a:lnRef>
          <a:fillRef idx="1">
            <a:schemeClr val="lt1"/>
          </a:fillRef>
          <a:effectRef idx="0">
            <a:schemeClr val="accent3"/>
          </a:effectRef>
          <a:fontRef idx="none"/>
        </p:style>
        <p:txBody>
          <a:bodyPr>
            <a:normAutofit/>
          </a:bodyPr>
          <a:lstStyle>
            <a:lvl1pPr>
              <a:defRPr sz="2000">
                <a:solidFill>
                  <a:srgbClr val="5F6369"/>
                </a:solidFill>
              </a:defRPr>
            </a:lvl1pPr>
          </a:lstStyle>
          <a:p>
            <a:pPr lvl="0"/>
            <a:r>
              <a:rPr lang="en-US" dirty="0" err="1"/>
              <a:t>email@awb.org</a:t>
            </a:r>
            <a:r>
              <a:rPr lang="en-US" dirty="0"/>
              <a:t> /</a:t>
            </a:r>
          </a:p>
        </p:txBody>
      </p:sp>
      <p:sp>
        <p:nvSpPr>
          <p:cNvPr id="14" name="TextBox 13"/>
          <p:cNvSpPr txBox="1"/>
          <p:nvPr userDrawn="1"/>
        </p:nvSpPr>
        <p:spPr>
          <a:xfrm>
            <a:off x="9737887" y="5969912"/>
            <a:ext cx="952107" cy="307777"/>
          </a:xfrm>
          <a:prstGeom prst="rect">
            <a:avLst/>
          </a:prstGeom>
          <a:noFill/>
        </p:spPr>
        <p:txBody>
          <a:bodyPr wrap="square" lIns="0" tIns="0" rIns="0" bIns="0" rtlCol="0" anchor="t" anchorCtr="0">
            <a:spAutoFit/>
          </a:bodyPr>
          <a:lstStyle/>
          <a:p>
            <a:pPr algn="r"/>
            <a:r>
              <a:rPr lang="en-US" sz="2000" b="1" i="1" dirty="0" err="1">
                <a:solidFill>
                  <a:schemeClr val="accent2"/>
                </a:solidFill>
              </a:rPr>
              <a:t>Awb.org</a:t>
            </a:r>
            <a:endParaRPr lang="en-US" sz="2000" b="1" i="1" dirty="0">
              <a:solidFill>
                <a:schemeClr val="accent2"/>
              </a:solidFill>
            </a:endParaRPr>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Option 3: Full Bleed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accent2"/>
          </a:solidFill>
        </p:spPr>
        <p:txBody>
          <a:bodyPr/>
          <a:lstStyle/>
          <a:p>
            <a:endParaRPr lang="en-US" dirty="0"/>
          </a:p>
        </p:txBody>
      </p:sp>
      <p:sp>
        <p:nvSpPr>
          <p:cNvPr id="7" name="Text Placeholder 6"/>
          <p:cNvSpPr>
            <a:spLocks noGrp="1"/>
          </p:cNvSpPr>
          <p:nvPr>
            <p:ph type="body" sz="quarter" idx="12"/>
          </p:nvPr>
        </p:nvSpPr>
        <p:spPr>
          <a:xfrm>
            <a:off x="830263" y="4459288"/>
            <a:ext cx="10523537" cy="809625"/>
          </a:xfrm>
        </p:spPr>
        <p:txBody>
          <a:bodyPr/>
          <a:lstStyle>
            <a:lvl1pPr algn="ctr">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3" hasCustomPrompt="1"/>
          </p:nvPr>
        </p:nvSpPr>
        <p:spPr>
          <a:xfrm>
            <a:off x="3826500" y="5683169"/>
            <a:ext cx="4559300" cy="577850"/>
          </a:xfrm>
        </p:spPr>
        <p:txBody>
          <a:bodyPr/>
          <a:lstStyle>
            <a:lvl2pPr algn="ctr">
              <a:defRPr>
                <a:solidFill>
                  <a:schemeClr val="bg1"/>
                </a:solidFill>
              </a:defRPr>
            </a:lvl2pPr>
          </a:lstStyle>
          <a:p>
            <a:pPr lvl="1"/>
            <a:r>
              <a:rPr lang="en-US" dirty="0"/>
              <a:t>Click to add Name | Month 00,2017 </a:t>
            </a:r>
          </a:p>
        </p:txBody>
      </p:sp>
      <p:sp>
        <p:nvSpPr>
          <p:cNvPr id="12" name="Title 11"/>
          <p:cNvSpPr>
            <a:spLocks noGrp="1"/>
          </p:cNvSpPr>
          <p:nvPr>
            <p:ph type="title"/>
          </p:nvPr>
        </p:nvSpPr>
        <p:spPr>
          <a:xfrm>
            <a:off x="838200" y="3429000"/>
            <a:ext cx="10515600" cy="832849"/>
          </a:xfrm>
        </p:spPr>
        <p:txBody>
          <a:bodyPr/>
          <a:lstStyle>
            <a:lvl1pPr algn="ctr">
              <a:defRPr>
                <a:solidFill>
                  <a:schemeClr val="bg1"/>
                </a:solidFill>
              </a:defRPr>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1421" y="0"/>
            <a:ext cx="1727667" cy="1727667"/>
          </a:xfrm>
          <a:prstGeom prst="rect">
            <a:avLst/>
          </a:prstGeom>
        </p:spPr>
      </p:pic>
    </p:spTree>
    <p:extLst>
      <p:ext uri="{BB962C8B-B14F-4D97-AF65-F5344CB8AC3E}">
        <p14:creationId xmlns:p14="http://schemas.microsoft.com/office/powerpoint/2010/main" val="76841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allery Slide: 4 images Left">
    <p:spTree>
      <p:nvGrpSpPr>
        <p:cNvPr id="1" name=""/>
        <p:cNvGrpSpPr/>
        <p:nvPr/>
      </p:nvGrpSpPr>
      <p:grpSpPr>
        <a:xfrm>
          <a:off x="0" y="0"/>
          <a:ext cx="0" cy="0"/>
          <a:chOff x="0" y="0"/>
          <a:chExt cx="0" cy="0"/>
        </a:xfrm>
      </p:grpSpPr>
      <p:sp>
        <p:nvSpPr>
          <p:cNvPr id="11" name="Rectangle 10"/>
          <p:cNvSpPr/>
          <p:nvPr userDrawn="1"/>
        </p:nvSpPr>
        <p:spPr>
          <a:xfrm>
            <a:off x="6022622" y="0"/>
            <a:ext cx="616937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3200" y="1968736"/>
            <a:ext cx="4800600" cy="12154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C722FAB-4A35-1344-85F0-26F6F6D76D07}" type="slidenum">
              <a:rPr lang="en-US" smtClean="0"/>
              <a:t>‹#›</a:t>
            </a:fld>
            <a:endParaRPr lang="en-US"/>
          </a:p>
        </p:txBody>
      </p:sp>
      <p:sp>
        <p:nvSpPr>
          <p:cNvPr id="5" name="Picture Placeholder 4"/>
          <p:cNvSpPr>
            <a:spLocks noGrp="1"/>
          </p:cNvSpPr>
          <p:nvPr>
            <p:ph type="pic" sz="quarter" idx="11"/>
          </p:nvPr>
        </p:nvSpPr>
        <p:spPr>
          <a:xfrm>
            <a:off x="0" y="0"/>
            <a:ext cx="2989502" cy="4336330"/>
          </a:xfrm>
        </p:spPr>
        <p:txBody>
          <a:bodyPr/>
          <a:lstStyle/>
          <a:p>
            <a:endParaRPr lang="en-US"/>
          </a:p>
        </p:txBody>
      </p:sp>
      <p:sp>
        <p:nvSpPr>
          <p:cNvPr id="7" name="Picture Placeholder 6"/>
          <p:cNvSpPr>
            <a:spLocks noGrp="1"/>
          </p:cNvSpPr>
          <p:nvPr>
            <p:ph type="pic" sz="quarter" idx="12"/>
          </p:nvPr>
        </p:nvSpPr>
        <p:spPr>
          <a:xfrm>
            <a:off x="0" y="4449452"/>
            <a:ext cx="2989502" cy="2408548"/>
          </a:xfrm>
        </p:spPr>
        <p:txBody>
          <a:bodyPr/>
          <a:lstStyle/>
          <a:p>
            <a:endParaRPr lang="en-US"/>
          </a:p>
        </p:txBody>
      </p:sp>
      <p:sp>
        <p:nvSpPr>
          <p:cNvPr id="8" name="Picture Placeholder 6"/>
          <p:cNvSpPr>
            <a:spLocks noGrp="1"/>
          </p:cNvSpPr>
          <p:nvPr>
            <p:ph type="pic" sz="quarter" idx="13"/>
          </p:nvPr>
        </p:nvSpPr>
        <p:spPr>
          <a:xfrm>
            <a:off x="3098579" y="-1"/>
            <a:ext cx="2992105" cy="2392327"/>
          </a:xfrm>
        </p:spPr>
        <p:txBody>
          <a:bodyPr/>
          <a:lstStyle>
            <a:lvl1pPr>
              <a:defRPr b="1"/>
            </a:lvl1pPr>
          </a:lstStyle>
          <a:p>
            <a:endParaRPr lang="en-US"/>
          </a:p>
        </p:txBody>
      </p:sp>
      <p:sp>
        <p:nvSpPr>
          <p:cNvPr id="9" name="Picture Placeholder 4"/>
          <p:cNvSpPr>
            <a:spLocks noGrp="1"/>
          </p:cNvSpPr>
          <p:nvPr>
            <p:ph type="pic" sz="quarter" idx="14"/>
          </p:nvPr>
        </p:nvSpPr>
        <p:spPr>
          <a:xfrm>
            <a:off x="3103895" y="2521670"/>
            <a:ext cx="2986789" cy="4336330"/>
          </a:xfrm>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53200" y="1602433"/>
            <a:ext cx="355600" cy="184509"/>
          </a:xfrm>
          <a:prstGeom prst="rect">
            <a:avLst/>
          </a:prstGeom>
        </p:spPr>
      </p:pic>
      <p:sp>
        <p:nvSpPr>
          <p:cNvPr id="15" name="Text Placeholder 14"/>
          <p:cNvSpPr>
            <a:spLocks noGrp="1"/>
          </p:cNvSpPr>
          <p:nvPr>
            <p:ph type="body" sz="quarter" idx="15" hasCustomPrompt="1"/>
          </p:nvPr>
        </p:nvSpPr>
        <p:spPr>
          <a:xfrm>
            <a:off x="6553200" y="3184146"/>
            <a:ext cx="4800600" cy="2990411"/>
          </a:xfrm>
        </p:spPr>
        <p:txBody>
          <a:bodyPr/>
          <a:lstStyle/>
          <a:p>
            <a:pPr lvl="1"/>
            <a:r>
              <a:rPr lang="en-US" dirty="0"/>
              <a:t>Click to add body text</a:t>
            </a:r>
          </a:p>
        </p:txBody>
      </p:sp>
    </p:spTree>
    <p:extLst>
      <p:ext uri="{BB962C8B-B14F-4D97-AF65-F5344CB8AC3E}">
        <p14:creationId xmlns:p14="http://schemas.microsoft.com/office/powerpoint/2010/main" val="1349824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Gallery Slide: 4 images Right">
    <p:spTree>
      <p:nvGrpSpPr>
        <p:cNvPr id="1" name=""/>
        <p:cNvGrpSpPr/>
        <p:nvPr/>
      </p:nvGrpSpPr>
      <p:grpSpPr>
        <a:xfrm>
          <a:off x="0" y="0"/>
          <a:ext cx="0" cy="0"/>
          <a:chOff x="0" y="0"/>
          <a:chExt cx="0" cy="0"/>
        </a:xfrm>
      </p:grpSpPr>
      <p:sp>
        <p:nvSpPr>
          <p:cNvPr id="2" name="Title 1"/>
          <p:cNvSpPr>
            <a:spLocks noGrp="1"/>
          </p:cNvSpPr>
          <p:nvPr>
            <p:ph type="title"/>
          </p:nvPr>
        </p:nvSpPr>
        <p:spPr>
          <a:xfrm>
            <a:off x="1594178" y="1977656"/>
            <a:ext cx="4051955" cy="1206489"/>
          </a:xfrm>
        </p:spPr>
        <p:txBody>
          <a:bodyPr/>
          <a:lstStyle>
            <a:lvl1pPr algn="r">
              <a:defRPr/>
            </a:lvl1pPr>
          </a:lstStyle>
          <a:p>
            <a:r>
              <a:rPr lang="en-US" dirty="0"/>
              <a:t>Click to edit Master title style</a:t>
            </a:r>
          </a:p>
        </p:txBody>
      </p:sp>
      <p:sp>
        <p:nvSpPr>
          <p:cNvPr id="5" name="Picture Placeholder 4"/>
          <p:cNvSpPr>
            <a:spLocks noGrp="1"/>
          </p:cNvSpPr>
          <p:nvPr>
            <p:ph type="pic" sz="quarter" idx="11"/>
          </p:nvPr>
        </p:nvSpPr>
        <p:spPr>
          <a:xfrm>
            <a:off x="9202498" y="0"/>
            <a:ext cx="2989502" cy="4336330"/>
          </a:xfrm>
        </p:spPr>
        <p:txBody>
          <a:bodyPr/>
          <a:lstStyle/>
          <a:p>
            <a:endParaRPr lang="en-US"/>
          </a:p>
        </p:txBody>
      </p:sp>
      <p:sp>
        <p:nvSpPr>
          <p:cNvPr id="7" name="Picture Placeholder 6"/>
          <p:cNvSpPr>
            <a:spLocks noGrp="1"/>
          </p:cNvSpPr>
          <p:nvPr>
            <p:ph type="pic" sz="quarter" idx="12"/>
          </p:nvPr>
        </p:nvSpPr>
        <p:spPr>
          <a:xfrm>
            <a:off x="9202498" y="4449452"/>
            <a:ext cx="2989502" cy="2408548"/>
          </a:xfrm>
        </p:spPr>
        <p:txBody>
          <a:bodyPr/>
          <a:lstStyle/>
          <a:p>
            <a:endParaRPr lang="en-US"/>
          </a:p>
        </p:txBody>
      </p:sp>
      <p:sp>
        <p:nvSpPr>
          <p:cNvPr id="8" name="Picture Placeholder 6"/>
          <p:cNvSpPr>
            <a:spLocks noGrp="1"/>
          </p:cNvSpPr>
          <p:nvPr>
            <p:ph type="pic" sz="quarter" idx="13"/>
          </p:nvPr>
        </p:nvSpPr>
        <p:spPr>
          <a:xfrm>
            <a:off x="6096000" y="-1"/>
            <a:ext cx="2992105" cy="2392327"/>
          </a:xfrm>
        </p:spPr>
        <p:txBody>
          <a:bodyPr/>
          <a:lstStyle>
            <a:lvl1pPr>
              <a:defRPr b="1"/>
            </a:lvl1pPr>
          </a:lstStyle>
          <a:p>
            <a:endParaRPr lang="en-US"/>
          </a:p>
        </p:txBody>
      </p:sp>
      <p:sp>
        <p:nvSpPr>
          <p:cNvPr id="9" name="Picture Placeholder 4"/>
          <p:cNvSpPr>
            <a:spLocks noGrp="1"/>
          </p:cNvSpPr>
          <p:nvPr>
            <p:ph type="pic" sz="quarter" idx="14"/>
          </p:nvPr>
        </p:nvSpPr>
        <p:spPr>
          <a:xfrm>
            <a:off x="6101316" y="2521670"/>
            <a:ext cx="2986789" cy="4336330"/>
          </a:xfrm>
        </p:spPr>
        <p:txBody>
          <a:bodyPr/>
          <a:lstStyle/>
          <a:p>
            <a:endParaRPr lang="en-US"/>
          </a:p>
        </p:txBody>
      </p:sp>
      <p:sp>
        <p:nvSpPr>
          <p:cNvPr id="11" name="Rectangle 10"/>
          <p:cNvSpPr/>
          <p:nvPr userDrawn="1"/>
        </p:nvSpPr>
        <p:spPr>
          <a:xfrm>
            <a:off x="0" y="0"/>
            <a:ext cx="609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533" y="1602433"/>
            <a:ext cx="355600" cy="184509"/>
          </a:xfrm>
          <a:prstGeom prst="rect">
            <a:avLst/>
          </a:prstGeom>
        </p:spPr>
      </p:pic>
      <p:sp>
        <p:nvSpPr>
          <p:cNvPr id="15" name="Text Placeholder 14"/>
          <p:cNvSpPr>
            <a:spLocks noGrp="1"/>
          </p:cNvSpPr>
          <p:nvPr>
            <p:ph type="body" sz="quarter" idx="15" hasCustomPrompt="1"/>
          </p:nvPr>
        </p:nvSpPr>
        <p:spPr>
          <a:xfrm>
            <a:off x="1183670" y="3184146"/>
            <a:ext cx="4462463" cy="2990412"/>
          </a:xfrm>
        </p:spPr>
        <p:txBody>
          <a:bodyPr/>
          <a:lstStyle>
            <a:lvl2pPr algn="r">
              <a:defRPr/>
            </a:lvl2pPr>
          </a:lstStyle>
          <a:p>
            <a:pPr lvl="1"/>
            <a:r>
              <a:rPr lang="en-US" dirty="0"/>
              <a:t>Click to add body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1755275"/>
            <a:ext cx="4789601" cy="832849"/>
          </a:xfrm>
        </p:spPr>
        <p:txBody>
          <a:bodyPr/>
          <a:lstStyle>
            <a:lvl1pPr algn="r">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BC722FAB-4A35-1344-85F0-26F6F6D76D07}" type="slidenum">
              <a:rPr lang="en-US" smtClean="0"/>
              <a:t>‹#›</a:t>
            </a:fld>
            <a:endParaRPr lang="en-US"/>
          </a:p>
        </p:txBody>
      </p:sp>
      <p:sp>
        <p:nvSpPr>
          <p:cNvPr id="5" name="Text Placeholder 4"/>
          <p:cNvSpPr>
            <a:spLocks noGrp="1"/>
          </p:cNvSpPr>
          <p:nvPr>
            <p:ph type="body" sz="quarter" idx="11" hasCustomPrompt="1"/>
          </p:nvPr>
        </p:nvSpPr>
        <p:spPr>
          <a:xfrm>
            <a:off x="6340475" y="3753643"/>
            <a:ext cx="5013325" cy="2189957"/>
          </a:xfrm>
        </p:spPr>
        <p:txBody>
          <a:bodyPr/>
          <a:lstStyle>
            <a:lvl3pPr marL="914400" indent="0">
              <a:buNone/>
              <a:defRPr/>
            </a:lvl3pPr>
            <a:lvl4pPr marL="1371600" indent="0">
              <a:buNone/>
              <a:defRPr/>
            </a:lvl4pPr>
            <a:lvl5pPr marL="1828800" indent="0">
              <a:buNone/>
              <a:defRPr/>
            </a:lvl5pPr>
          </a:lstStyle>
          <a:p>
            <a:pPr lvl="1"/>
            <a:r>
              <a:rPr lang="en-US"/>
              <a:t>Second level</a:t>
            </a:r>
            <a:endParaRPr lang="en-US" dirty="0"/>
          </a:p>
        </p:txBody>
      </p:sp>
      <p:sp>
        <p:nvSpPr>
          <p:cNvPr id="7" name="Picture Placeholder 6"/>
          <p:cNvSpPr>
            <a:spLocks noGrp="1"/>
          </p:cNvSpPr>
          <p:nvPr>
            <p:ph type="pic" sz="quarter" idx="12"/>
          </p:nvPr>
        </p:nvSpPr>
        <p:spPr>
          <a:xfrm>
            <a:off x="6096001" y="914400"/>
            <a:ext cx="5257799" cy="2514600"/>
          </a:xfrm>
        </p:spPr>
        <p:txBody>
          <a:bodyPr/>
          <a:lstStyle/>
          <a:p>
            <a:endParaRPr lang="en-US"/>
          </a:p>
        </p:txBody>
      </p:sp>
      <p:sp>
        <p:nvSpPr>
          <p:cNvPr id="9" name="Picture Placeholder 6"/>
          <p:cNvSpPr>
            <a:spLocks noGrp="1"/>
          </p:cNvSpPr>
          <p:nvPr>
            <p:ph type="pic" sz="quarter" idx="13"/>
          </p:nvPr>
        </p:nvSpPr>
        <p:spPr>
          <a:xfrm>
            <a:off x="838201" y="3429000"/>
            <a:ext cx="5257799" cy="2514600"/>
          </a:xfrm>
        </p:spPr>
        <p:txBody>
          <a:bodyPr/>
          <a:lstStyle/>
          <a:p>
            <a:endParaRPr lang="en-US"/>
          </a:p>
        </p:txBody>
      </p:sp>
    </p:spTree>
    <p:extLst>
      <p:ext uri="{BB962C8B-B14F-4D97-AF65-F5344CB8AC3E}">
        <p14:creationId xmlns:p14="http://schemas.microsoft.com/office/powerpoint/2010/main" val="6978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 with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742660"/>
            <a:ext cx="10515600" cy="519189"/>
          </a:xfrm>
        </p:spPr>
        <p:txBody>
          <a:bodyPr>
            <a:noAutofit/>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BC722FAB-4A35-1344-85F0-26F6F6D76D07}" type="slidenum">
              <a:rPr lang="en-US" smtClean="0"/>
              <a:t>‹#›</a:t>
            </a:fld>
            <a:endParaRPr lang="en-US"/>
          </a:p>
        </p:txBody>
      </p:sp>
      <p:sp>
        <p:nvSpPr>
          <p:cNvPr id="5" name="Text Placeholder 4"/>
          <p:cNvSpPr>
            <a:spLocks noGrp="1"/>
          </p:cNvSpPr>
          <p:nvPr>
            <p:ph type="body" sz="quarter" idx="11" hasCustomPrompt="1"/>
          </p:nvPr>
        </p:nvSpPr>
        <p:spPr>
          <a:xfrm>
            <a:off x="838199" y="4444409"/>
            <a:ext cx="10515601" cy="1499191"/>
          </a:xfrm>
        </p:spPr>
        <p:txBody>
          <a:bodyPr>
            <a:noAutofit/>
          </a:bodyPr>
          <a:lstStyle>
            <a:lvl2pPr algn="ctr">
              <a:defRPr/>
            </a:lvl2pPr>
            <a:lvl3pPr marL="914400" indent="0">
              <a:buNone/>
              <a:defRPr/>
            </a:lvl3pPr>
            <a:lvl4pPr marL="1371600" indent="0">
              <a:buNone/>
              <a:defRPr/>
            </a:lvl4pPr>
            <a:lvl5pPr marL="1828800" indent="0">
              <a:buNone/>
              <a:defRPr/>
            </a:lvl5pPr>
          </a:lstStyle>
          <a:p>
            <a:pPr lvl="1"/>
            <a:r>
              <a:rPr lang="en-US" dirty="0"/>
              <a:t>Second level</a:t>
            </a:r>
          </a:p>
        </p:txBody>
      </p:sp>
      <p:sp>
        <p:nvSpPr>
          <p:cNvPr id="7" name="Picture Placeholder 6"/>
          <p:cNvSpPr>
            <a:spLocks noGrp="1"/>
          </p:cNvSpPr>
          <p:nvPr>
            <p:ph type="pic" sz="quarter" idx="12"/>
          </p:nvPr>
        </p:nvSpPr>
        <p:spPr>
          <a:xfrm>
            <a:off x="6166883" y="914400"/>
            <a:ext cx="5166360" cy="2514600"/>
          </a:xfrm>
        </p:spPr>
        <p:txBody>
          <a:bodyPr/>
          <a:lstStyle/>
          <a:p>
            <a:endParaRPr lang="en-US" dirty="0"/>
          </a:p>
        </p:txBody>
      </p:sp>
      <p:sp>
        <p:nvSpPr>
          <p:cNvPr id="9" name="Picture Placeholder 6"/>
          <p:cNvSpPr>
            <a:spLocks noGrp="1"/>
          </p:cNvSpPr>
          <p:nvPr>
            <p:ph type="pic" sz="quarter" idx="13"/>
          </p:nvPr>
        </p:nvSpPr>
        <p:spPr>
          <a:xfrm>
            <a:off x="838201" y="914400"/>
            <a:ext cx="5166360" cy="2514600"/>
          </a:xfr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Slide: 5 images">
    <p:spTree>
      <p:nvGrpSpPr>
        <p:cNvPr id="1" name=""/>
        <p:cNvGrpSpPr/>
        <p:nvPr/>
      </p:nvGrpSpPr>
      <p:grpSpPr>
        <a:xfrm>
          <a:off x="0" y="0"/>
          <a:ext cx="0" cy="0"/>
          <a:chOff x="0" y="0"/>
          <a:chExt cx="0" cy="0"/>
        </a:xfrm>
      </p:grpSpPr>
      <p:sp>
        <p:nvSpPr>
          <p:cNvPr id="2" name="Title 1"/>
          <p:cNvSpPr>
            <a:spLocks noGrp="1"/>
          </p:cNvSpPr>
          <p:nvPr>
            <p:ph type="title"/>
          </p:nvPr>
        </p:nvSpPr>
        <p:spPr>
          <a:xfrm>
            <a:off x="6244960" y="3643787"/>
            <a:ext cx="5108840" cy="104637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BC722FAB-4A35-1344-85F0-26F6F6D76D07}" type="slidenum">
              <a:rPr lang="en-US" smtClean="0"/>
              <a:t>‹#›</a:t>
            </a:fld>
            <a:endParaRPr lang="en-US"/>
          </a:p>
        </p:txBody>
      </p:sp>
      <p:sp>
        <p:nvSpPr>
          <p:cNvPr id="5" name="Text Placeholder 4"/>
          <p:cNvSpPr>
            <a:spLocks noGrp="1"/>
          </p:cNvSpPr>
          <p:nvPr>
            <p:ph type="body" sz="quarter" idx="11" hasCustomPrompt="1"/>
          </p:nvPr>
        </p:nvSpPr>
        <p:spPr>
          <a:xfrm>
            <a:off x="6244959" y="4690163"/>
            <a:ext cx="5108841" cy="1439945"/>
          </a:xfrm>
        </p:spPr>
        <p:txBody>
          <a:bodyPr/>
          <a:lstStyle>
            <a:lvl3pPr marL="914400" indent="0">
              <a:buNone/>
              <a:defRPr/>
            </a:lvl3pPr>
            <a:lvl4pPr marL="1371600" indent="0">
              <a:buNone/>
              <a:defRPr/>
            </a:lvl4pPr>
            <a:lvl5pPr marL="1828800" indent="0">
              <a:buNone/>
              <a:defRPr/>
            </a:lvl5pPr>
          </a:lstStyle>
          <a:p>
            <a:pPr lvl="1"/>
            <a:r>
              <a:rPr lang="en-US"/>
              <a:t>Second level</a:t>
            </a:r>
            <a:endParaRPr lang="en-US" dirty="0"/>
          </a:p>
        </p:txBody>
      </p:sp>
      <p:sp>
        <p:nvSpPr>
          <p:cNvPr id="7" name="Picture Placeholder 6"/>
          <p:cNvSpPr>
            <a:spLocks noGrp="1"/>
          </p:cNvSpPr>
          <p:nvPr>
            <p:ph type="pic" sz="quarter" idx="12"/>
          </p:nvPr>
        </p:nvSpPr>
        <p:spPr>
          <a:xfrm>
            <a:off x="917840" y="914400"/>
            <a:ext cx="2514600" cy="5215708"/>
          </a:xfrm>
        </p:spPr>
        <p:txBody>
          <a:bodyPr/>
          <a:lstStyle/>
          <a:p>
            <a:endParaRPr lang="en-US"/>
          </a:p>
        </p:txBody>
      </p:sp>
      <p:sp>
        <p:nvSpPr>
          <p:cNvPr id="8" name="Picture Placeholder 6"/>
          <p:cNvSpPr>
            <a:spLocks noGrp="1" noChangeAspect="1"/>
          </p:cNvSpPr>
          <p:nvPr>
            <p:ph type="pic" sz="quarter" idx="13"/>
          </p:nvPr>
        </p:nvSpPr>
        <p:spPr>
          <a:xfrm>
            <a:off x="3581400" y="914400"/>
            <a:ext cx="2514600" cy="2514600"/>
          </a:xfrm>
        </p:spPr>
        <p:txBody>
          <a:bodyPr/>
          <a:lstStyle/>
          <a:p>
            <a:endParaRPr lang="en-US"/>
          </a:p>
        </p:txBody>
      </p:sp>
      <p:sp>
        <p:nvSpPr>
          <p:cNvPr id="9" name="Picture Placeholder 6"/>
          <p:cNvSpPr>
            <a:spLocks noGrp="1" noChangeAspect="1"/>
          </p:cNvSpPr>
          <p:nvPr>
            <p:ph type="pic" sz="quarter" idx="14"/>
          </p:nvPr>
        </p:nvSpPr>
        <p:spPr>
          <a:xfrm>
            <a:off x="3581400" y="3615508"/>
            <a:ext cx="2514600" cy="2514600"/>
          </a:xfrm>
        </p:spPr>
        <p:txBody>
          <a:bodyPr/>
          <a:lstStyle/>
          <a:p>
            <a:endParaRPr lang="en-US"/>
          </a:p>
        </p:txBody>
      </p:sp>
      <p:sp>
        <p:nvSpPr>
          <p:cNvPr id="10" name="Picture Placeholder 6"/>
          <p:cNvSpPr>
            <a:spLocks noGrp="1" noChangeAspect="1"/>
          </p:cNvSpPr>
          <p:nvPr>
            <p:ph type="pic" sz="quarter" idx="15"/>
          </p:nvPr>
        </p:nvSpPr>
        <p:spPr>
          <a:xfrm>
            <a:off x="6244960" y="914400"/>
            <a:ext cx="2514600" cy="2514600"/>
          </a:xfrm>
        </p:spPr>
        <p:txBody>
          <a:bodyPr/>
          <a:lstStyle/>
          <a:p>
            <a:endParaRPr lang="en-US"/>
          </a:p>
        </p:txBody>
      </p:sp>
      <p:sp>
        <p:nvSpPr>
          <p:cNvPr id="11" name="Picture Placeholder 6"/>
          <p:cNvSpPr>
            <a:spLocks noGrp="1" noChangeAspect="1"/>
          </p:cNvSpPr>
          <p:nvPr>
            <p:ph type="pic" sz="quarter" idx="16"/>
          </p:nvPr>
        </p:nvSpPr>
        <p:spPr>
          <a:xfrm>
            <a:off x="8908520" y="914400"/>
            <a:ext cx="2514600" cy="2514600"/>
          </a:xfrm>
        </p:spPr>
        <p:txBody>
          <a:bodyPr/>
          <a:lstStyle/>
          <a:p>
            <a:endParaRPr lang="en-US"/>
          </a:p>
        </p:txBody>
      </p:sp>
    </p:spTree>
    <p:extLst>
      <p:ext uri="{BB962C8B-B14F-4D97-AF65-F5344CB8AC3E}">
        <p14:creationId xmlns:p14="http://schemas.microsoft.com/office/powerpoint/2010/main" val="127322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Full Bleed w/Headin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457199"/>
            <a:ext cx="12192000" cy="3657601"/>
          </a:xfrm>
        </p:spPr>
        <p:txBody>
          <a:bodyPr/>
          <a:lstStyle/>
          <a:p>
            <a:endParaRPr lang="en-US"/>
          </a:p>
        </p:txBody>
      </p:sp>
      <p:sp>
        <p:nvSpPr>
          <p:cNvPr id="2" name="Title 1"/>
          <p:cNvSpPr>
            <a:spLocks noGrp="1"/>
          </p:cNvSpPr>
          <p:nvPr>
            <p:ph type="title" hasCustomPrompt="1"/>
          </p:nvPr>
        </p:nvSpPr>
        <p:spPr>
          <a:xfrm>
            <a:off x="818707" y="4600851"/>
            <a:ext cx="10535094" cy="832849"/>
          </a:xfrm>
        </p:spPr>
        <p:txBody>
          <a:bodyPr/>
          <a:lstStyle>
            <a:lvl1pPr algn="ctr">
              <a:defRPr/>
            </a:lvl1pPr>
          </a:lstStyle>
          <a:p>
            <a:r>
              <a:rPr lang="en-US" dirty="0"/>
              <a:t>Click to edit </a:t>
            </a:r>
            <a:r>
              <a:rPr lang="en-US"/>
              <a:t>Section Header style</a:t>
            </a:r>
            <a:endParaRPr lang="en-US" dirty="0"/>
          </a:p>
        </p:txBody>
      </p:sp>
      <p:sp>
        <p:nvSpPr>
          <p:cNvPr id="7" name="Text Placeholder 6"/>
          <p:cNvSpPr>
            <a:spLocks noGrp="1"/>
          </p:cNvSpPr>
          <p:nvPr>
            <p:ph type="body" sz="quarter" idx="12" hasCustomPrompt="1"/>
          </p:nvPr>
        </p:nvSpPr>
        <p:spPr>
          <a:xfrm>
            <a:off x="818707" y="5549900"/>
            <a:ext cx="10535094" cy="692150"/>
          </a:xfrm>
        </p:spPr>
        <p:txBody>
          <a:bodyPr/>
          <a:lstStyle>
            <a:lvl1pPr algn="ctr">
              <a:defRPr/>
            </a:lvl1pPr>
          </a:lstStyle>
          <a:p>
            <a:pPr lvl="0"/>
            <a:r>
              <a:rPr lang="en-US" dirty="0"/>
              <a:t>Click to edit Subhead text styles</a:t>
            </a:r>
          </a:p>
        </p:txBody>
      </p:sp>
      <p:sp>
        <p:nvSpPr>
          <p:cNvPr id="8" name="Rectangle 7"/>
          <p:cNvSpPr/>
          <p:nvPr userDrawn="1"/>
        </p:nvSpPr>
        <p:spPr>
          <a:xfrm>
            <a:off x="0" y="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901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5108574" y="2711302"/>
            <a:ext cx="6245225" cy="550991"/>
          </a:xfrm>
          <a:prstGeom prst="rect">
            <a:avLst/>
          </a:prstGeom>
        </p:spPr>
        <p:txBody>
          <a:bodyPr/>
          <a:lstStyle>
            <a:lvl1pPr>
              <a:lnSpc>
                <a:spcPts val="3800"/>
              </a:lnSpc>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sp>
        <p:nvSpPr>
          <p:cNvPr id="7" name="Text Placeholder 6"/>
          <p:cNvSpPr>
            <a:spLocks noGrp="1"/>
          </p:cNvSpPr>
          <p:nvPr>
            <p:ph type="body" sz="quarter" idx="12" hasCustomPrompt="1"/>
          </p:nvPr>
        </p:nvSpPr>
        <p:spPr>
          <a:xfrm>
            <a:off x="5108575" y="3567094"/>
            <a:ext cx="6245225" cy="2484456"/>
          </a:xfrm>
        </p:spPr>
        <p:txBody>
          <a:bodyPr/>
          <a:lstStyle>
            <a:lvl1pPr marL="0" indent="0">
              <a:spcBef>
                <a:spcPts val="0"/>
              </a:spcBef>
              <a:buNone/>
              <a:defRPr sz="2400" i="0">
                <a:solidFill>
                  <a:srgbClr val="5F6369"/>
                </a:solidFill>
              </a:defRPr>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Partner page with image option.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dolor mi </a:t>
            </a:r>
            <a:r>
              <a:rPr lang="en-US" sz="2000" kern="1200" dirty="0" err="1">
                <a:solidFill>
                  <a:srgbClr val="5F6369"/>
                </a:solidFill>
                <a:effectLst/>
                <a:latin typeface="+mn-lt"/>
                <a:ea typeface="+mn-ea"/>
                <a:cs typeface="+mn-cs"/>
              </a:rPr>
              <a:t>aliquet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eros</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a:solidFill>
                  <a:srgbClr val="5F6369"/>
                </a:solidFill>
                <a:effectLst/>
                <a:latin typeface="+mn-lt"/>
                <a:ea typeface="+mn-ea"/>
                <a:cs typeface="+mn-cs"/>
              </a:rPr>
              <a:t>vitae </a:t>
            </a:r>
            <a:r>
              <a:rPr lang="en-US" sz="2000" kern="1200" dirty="0" err="1">
                <a:solidFill>
                  <a:srgbClr val="5F6369"/>
                </a:solidFill>
                <a:effectLst/>
                <a:latin typeface="+mn-lt"/>
                <a:ea typeface="+mn-ea"/>
                <a:cs typeface="+mn-cs"/>
              </a:rPr>
              <a:t>facilisis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eget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Nam </a:t>
            </a:r>
            <a:r>
              <a:rPr lang="en-US" sz="2000" kern="1200" dirty="0" err="1">
                <a:solidFill>
                  <a:srgbClr val="5F6369"/>
                </a:solidFill>
                <a:effectLst/>
                <a:latin typeface="+mn-lt"/>
                <a:ea typeface="+mn-ea"/>
                <a:cs typeface="+mn-cs"/>
              </a:rPr>
              <a:t>congue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dapibus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a:t>
            </a:r>
          </a:p>
        </p:txBody>
      </p:sp>
      <p:sp>
        <p:nvSpPr>
          <p:cNvPr id="4" name="Picture Placeholder 3"/>
          <p:cNvSpPr>
            <a:spLocks noGrp="1"/>
          </p:cNvSpPr>
          <p:nvPr>
            <p:ph type="pic" sz="quarter" idx="13" hasCustomPrompt="1"/>
          </p:nvPr>
        </p:nvSpPr>
        <p:spPr>
          <a:xfrm>
            <a:off x="8610600" y="1142622"/>
            <a:ext cx="2743200" cy="1263880"/>
          </a:xfrm>
        </p:spPr>
        <p:txBody>
          <a:bodyPr/>
          <a:lstStyle>
            <a:lvl1pPr>
              <a:defRPr baseline="0"/>
            </a:lvl1pPr>
          </a:lstStyle>
          <a:p>
            <a:r>
              <a:rPr lang="en-US" dirty="0"/>
              <a:t>Partner Logo</a:t>
            </a:r>
          </a:p>
        </p:txBody>
      </p:sp>
      <p:sp>
        <p:nvSpPr>
          <p:cNvPr id="9" name="Picture Placeholder 8"/>
          <p:cNvSpPr>
            <a:spLocks noGrp="1"/>
          </p:cNvSpPr>
          <p:nvPr>
            <p:ph type="pic" sz="quarter" idx="14"/>
          </p:nvPr>
        </p:nvSpPr>
        <p:spPr>
          <a:xfrm>
            <a:off x="1031875" y="1142622"/>
            <a:ext cx="3712464" cy="4908928"/>
          </a:xfrm>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1031876" y="2711302"/>
            <a:ext cx="10321924" cy="550991"/>
          </a:xfrm>
          <a:prstGeom prst="rect">
            <a:avLst/>
          </a:prstGeom>
        </p:spPr>
        <p:txBody>
          <a:bodyPr/>
          <a:lstStyle>
            <a:lvl1pPr>
              <a:lnSpc>
                <a:spcPts val="3800"/>
              </a:lnSpc>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sp>
        <p:nvSpPr>
          <p:cNvPr id="7" name="Text Placeholder 6"/>
          <p:cNvSpPr>
            <a:spLocks noGrp="1"/>
          </p:cNvSpPr>
          <p:nvPr>
            <p:ph type="body" sz="quarter" idx="12" hasCustomPrompt="1"/>
          </p:nvPr>
        </p:nvSpPr>
        <p:spPr>
          <a:xfrm>
            <a:off x="1031875" y="3567094"/>
            <a:ext cx="10321925" cy="2484456"/>
          </a:xfrm>
        </p:spPr>
        <p:txBody>
          <a:bodyPr/>
          <a:lstStyle>
            <a:lvl1pPr marL="0" indent="0">
              <a:spcBef>
                <a:spcPts val="0"/>
              </a:spcBef>
              <a:buNone/>
              <a:defRPr sz="2400" i="0">
                <a:solidFill>
                  <a:srgbClr val="5F6369"/>
                </a:solidFill>
              </a:defRPr>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Partner page with image option.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dolor mi </a:t>
            </a:r>
            <a:r>
              <a:rPr lang="en-US" sz="2000" kern="1200" dirty="0" err="1">
                <a:solidFill>
                  <a:srgbClr val="5F6369"/>
                </a:solidFill>
                <a:effectLst/>
                <a:latin typeface="+mn-lt"/>
                <a:ea typeface="+mn-ea"/>
                <a:cs typeface="+mn-cs"/>
              </a:rPr>
              <a:t>aliquet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eros</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a:solidFill>
                  <a:srgbClr val="5F6369"/>
                </a:solidFill>
                <a:effectLst/>
                <a:latin typeface="+mn-lt"/>
                <a:ea typeface="+mn-ea"/>
                <a:cs typeface="+mn-cs"/>
              </a:rPr>
              <a:t>vitae </a:t>
            </a:r>
            <a:r>
              <a:rPr lang="en-US" sz="2000" kern="1200" dirty="0" err="1">
                <a:solidFill>
                  <a:srgbClr val="5F6369"/>
                </a:solidFill>
                <a:effectLst/>
                <a:latin typeface="+mn-lt"/>
                <a:ea typeface="+mn-ea"/>
                <a:cs typeface="+mn-cs"/>
              </a:rPr>
              <a:t>facilisis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eget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Nam </a:t>
            </a:r>
            <a:r>
              <a:rPr lang="en-US" sz="2000" kern="1200" dirty="0" err="1">
                <a:solidFill>
                  <a:srgbClr val="5F6369"/>
                </a:solidFill>
                <a:effectLst/>
                <a:latin typeface="+mn-lt"/>
                <a:ea typeface="+mn-ea"/>
                <a:cs typeface="+mn-cs"/>
              </a:rPr>
              <a:t>congue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dapibus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a:t>
            </a:r>
          </a:p>
        </p:txBody>
      </p:sp>
      <p:sp>
        <p:nvSpPr>
          <p:cNvPr id="4" name="Picture Placeholder 3"/>
          <p:cNvSpPr>
            <a:spLocks noGrp="1"/>
          </p:cNvSpPr>
          <p:nvPr>
            <p:ph type="pic" sz="quarter" idx="13" hasCustomPrompt="1"/>
          </p:nvPr>
        </p:nvSpPr>
        <p:spPr>
          <a:xfrm>
            <a:off x="8610600" y="1142622"/>
            <a:ext cx="2743200" cy="1263880"/>
          </a:xfrm>
        </p:spPr>
        <p:txBody>
          <a:bodyPr/>
          <a:lstStyle>
            <a:lvl1pPr>
              <a:defRPr baseline="0"/>
            </a:lvl1pPr>
          </a:lstStyle>
          <a:p>
            <a:r>
              <a:rPr lang="en-US" dirty="0"/>
              <a:t>Partner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3722" r="11056"/>
          <a:stretch/>
        </p:blipFill>
        <p:spPr>
          <a:xfrm>
            <a:off x="0" y="0"/>
            <a:ext cx="12192000" cy="6858000"/>
          </a:xfrm>
          <a:prstGeom prst="rect">
            <a:avLst/>
          </a:prstGeom>
        </p:spPr>
      </p:pic>
      <p:sp>
        <p:nvSpPr>
          <p:cNvPr id="9" name="Subtitle 2"/>
          <p:cNvSpPr>
            <a:spLocks noGrp="1"/>
          </p:cNvSpPr>
          <p:nvPr>
            <p:ph type="subTitle" idx="1"/>
          </p:nvPr>
        </p:nvSpPr>
        <p:spPr>
          <a:xfrm>
            <a:off x="1524000" y="5121550"/>
            <a:ext cx="8822108" cy="537237"/>
          </a:xfrm>
        </p:spPr>
        <p:txBody>
          <a:bodyPr lIns="0" tIns="0" rIns="0" bIns="0"/>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9616" y="2057401"/>
            <a:ext cx="2077108" cy="768245"/>
          </a:xfrm>
          <a:prstGeom prst="rect">
            <a:avLst/>
          </a:prstGeom>
        </p:spPr>
      </p:pic>
      <p:sp>
        <p:nvSpPr>
          <p:cNvPr id="16" name="Rectangle 15"/>
          <p:cNvSpPr/>
          <p:nvPr userDrawn="1"/>
        </p:nvSpPr>
        <p:spPr>
          <a:xfrm>
            <a:off x="0" y="0"/>
            <a:ext cx="12192000" cy="453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735139" y="4213781"/>
            <a:ext cx="8611586" cy="763032"/>
          </a:xfrm>
        </p:spPr>
        <p:txBody>
          <a:bodyPr lIns="0" tIns="0" rIns="0" bIns="0">
            <a:normAutofit/>
          </a:bodyPr>
          <a:lstStyle>
            <a:lvl1pPr algn="r">
              <a:spcBef>
                <a:spcPts val="0"/>
              </a:spcBef>
              <a:defRPr sz="3600">
                <a:solidFill>
                  <a:schemeClr val="bg1"/>
                </a:solidFill>
                <a:latin typeface="+mj-lt"/>
              </a:defRPr>
            </a:lvl1pPr>
          </a:lstStyle>
          <a:p>
            <a:pPr lvl="0"/>
            <a:r>
              <a:rPr lang="en-US" dirty="0"/>
              <a:t>Click to edit Master title style</a:t>
            </a:r>
          </a:p>
        </p:txBody>
      </p:sp>
      <p:sp>
        <p:nvSpPr>
          <p:cNvPr id="4" name="Text Placeholder 3"/>
          <p:cNvSpPr>
            <a:spLocks noGrp="1"/>
          </p:cNvSpPr>
          <p:nvPr>
            <p:ph type="body" sz="quarter" idx="11" hasCustomPrompt="1"/>
          </p:nvPr>
        </p:nvSpPr>
        <p:spPr>
          <a:xfrm>
            <a:off x="6096000" y="5910263"/>
            <a:ext cx="4249738" cy="519112"/>
          </a:xfrm>
        </p:spPr>
        <p:txBody>
          <a:bodyPr>
            <a:normAutofit/>
          </a:bodyPr>
          <a:lstStyle>
            <a:lvl2pPr algn="r">
              <a:defRPr sz="2000">
                <a:solidFill>
                  <a:schemeClr val="accent1"/>
                </a:solidFill>
              </a:defRPr>
            </a:lvl2pPr>
          </a:lstStyle>
          <a:p>
            <a:pPr lvl="1"/>
            <a:r>
              <a:rPr lang="en-US" dirty="0"/>
              <a:t>Click to add Name | Month 00,2017 </a:t>
            </a:r>
          </a:p>
        </p:txBody>
      </p: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1031876" y="1153254"/>
            <a:ext cx="10321924" cy="550991"/>
          </a:xfrm>
          <a:prstGeom prst="rect">
            <a:avLst/>
          </a:prstGeom>
        </p:spPr>
        <p:txBody>
          <a:bodyPr/>
          <a:lstStyle>
            <a:lvl1pPr>
              <a:lnSpc>
                <a:spcPts val="3800"/>
              </a:lnSpc>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sp>
        <p:nvSpPr>
          <p:cNvPr id="5" name="Picture Placeholder 4"/>
          <p:cNvSpPr>
            <a:spLocks noGrp="1"/>
          </p:cNvSpPr>
          <p:nvPr>
            <p:ph type="pic" sz="quarter" idx="14"/>
          </p:nvPr>
        </p:nvSpPr>
        <p:spPr>
          <a:xfrm>
            <a:off x="1031876" y="2009044"/>
            <a:ext cx="10321923" cy="4042506"/>
          </a:xfrm>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1031876" y="2711302"/>
            <a:ext cx="10321924" cy="550991"/>
          </a:xfrm>
          <a:prstGeom prst="rect">
            <a:avLst/>
          </a:prstGeom>
        </p:spPr>
        <p:txBody>
          <a:bodyPr/>
          <a:lstStyle>
            <a:lvl1pPr>
              <a:lnSpc>
                <a:spcPts val="3800"/>
              </a:lnSpc>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sp>
        <p:nvSpPr>
          <p:cNvPr id="7" name="Text Placeholder 6"/>
          <p:cNvSpPr>
            <a:spLocks noGrp="1"/>
          </p:cNvSpPr>
          <p:nvPr>
            <p:ph type="body" sz="quarter" idx="12" hasCustomPrompt="1"/>
          </p:nvPr>
        </p:nvSpPr>
        <p:spPr>
          <a:xfrm>
            <a:off x="1031875" y="3567094"/>
            <a:ext cx="10321925" cy="2484456"/>
          </a:xfrm>
        </p:spPr>
        <p:txBody>
          <a:bodyPr/>
          <a:lstStyle>
            <a:lvl1pPr marL="0" indent="0">
              <a:spcBef>
                <a:spcPts val="0"/>
              </a:spcBef>
              <a:buNone/>
              <a:defRPr sz="2400" i="0">
                <a:solidFill>
                  <a:srgbClr val="5F6369"/>
                </a:solidFill>
              </a:defRPr>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Partner page with image option.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dolor mi </a:t>
            </a:r>
            <a:r>
              <a:rPr lang="en-US" sz="2000" kern="1200" dirty="0" err="1">
                <a:solidFill>
                  <a:srgbClr val="5F6369"/>
                </a:solidFill>
                <a:effectLst/>
                <a:latin typeface="+mn-lt"/>
                <a:ea typeface="+mn-ea"/>
                <a:cs typeface="+mn-cs"/>
              </a:rPr>
              <a:t>aliquet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eros</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a:solidFill>
                  <a:srgbClr val="5F6369"/>
                </a:solidFill>
                <a:effectLst/>
                <a:latin typeface="+mn-lt"/>
                <a:ea typeface="+mn-ea"/>
                <a:cs typeface="+mn-cs"/>
              </a:rPr>
              <a:t>vitae </a:t>
            </a:r>
            <a:r>
              <a:rPr lang="en-US" sz="2000" kern="1200" dirty="0" err="1">
                <a:solidFill>
                  <a:srgbClr val="5F6369"/>
                </a:solidFill>
                <a:effectLst/>
                <a:latin typeface="+mn-lt"/>
                <a:ea typeface="+mn-ea"/>
                <a:cs typeface="+mn-cs"/>
              </a:rPr>
              <a:t>facilisis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eget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Nam </a:t>
            </a:r>
            <a:r>
              <a:rPr lang="en-US" sz="2000" kern="1200" dirty="0" err="1">
                <a:solidFill>
                  <a:srgbClr val="5F6369"/>
                </a:solidFill>
                <a:effectLst/>
                <a:latin typeface="+mn-lt"/>
                <a:ea typeface="+mn-ea"/>
                <a:cs typeface="+mn-cs"/>
              </a:rPr>
              <a:t>congue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dapibus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a:t>
            </a:r>
          </a:p>
        </p:txBody>
      </p:sp>
      <p:sp>
        <p:nvSpPr>
          <p:cNvPr id="4" name="Picture Placeholder 3"/>
          <p:cNvSpPr>
            <a:spLocks noGrp="1"/>
          </p:cNvSpPr>
          <p:nvPr>
            <p:ph type="pic" sz="quarter" idx="13" hasCustomPrompt="1"/>
          </p:nvPr>
        </p:nvSpPr>
        <p:spPr>
          <a:xfrm>
            <a:off x="8610600" y="1142622"/>
            <a:ext cx="2743200" cy="1263880"/>
          </a:xfrm>
        </p:spPr>
        <p:txBody>
          <a:bodyPr/>
          <a:lstStyle>
            <a:lvl1pPr>
              <a:defRPr baseline="0"/>
            </a:lvl1pPr>
          </a:lstStyle>
          <a:p>
            <a:r>
              <a:rPr lang="en-US" dirty="0"/>
              <a:t>Partner Logo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A45F-213C-4F12-978C-5DDA364E5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3837B7-5D9D-42D3-9359-BBA8EFF09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C5A22C-0D84-4FFA-A8D0-9FEF4BEAC927}"/>
              </a:ext>
            </a:extLst>
          </p:cNvPr>
          <p:cNvSpPr>
            <a:spLocks noGrp="1"/>
          </p:cNvSpPr>
          <p:nvPr>
            <p:ph type="dt" sz="half" idx="10"/>
          </p:nvPr>
        </p:nvSpPr>
        <p:spPr/>
        <p:txBody>
          <a:bodyPr/>
          <a:lstStyle/>
          <a:p>
            <a:fld id="{CB7FBBA2-C79A-4D34-97D2-2351CA793135}" type="datetime1">
              <a:rPr lang="en-US" smtClean="0"/>
              <a:t>3/23/2021</a:t>
            </a:fld>
            <a:endParaRPr lang="en-US"/>
          </a:p>
        </p:txBody>
      </p:sp>
      <p:sp>
        <p:nvSpPr>
          <p:cNvPr id="5" name="Footer Placeholder 4">
            <a:extLst>
              <a:ext uri="{FF2B5EF4-FFF2-40B4-BE49-F238E27FC236}">
                <a16:creationId xmlns:a16="http://schemas.microsoft.com/office/drawing/2014/main" id="{062C35E1-E352-4F38-9EB0-5A34E69E4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31961-894C-4EE4-85B7-C462E24C4E64}"/>
              </a:ext>
            </a:extLst>
          </p:cNvPr>
          <p:cNvSpPr>
            <a:spLocks noGrp="1"/>
          </p:cNvSpPr>
          <p:nvPr>
            <p:ph type="sldNum" sz="quarter" idx="12"/>
          </p:nvPr>
        </p:nvSpPr>
        <p:spPr/>
        <p:txBody>
          <a:bodyPr/>
          <a:lstStyle/>
          <a:p>
            <a:fld id="{E178556E-2C63-417B-A51A-060F85613852}" type="slidenum">
              <a:rPr lang="en-US" smtClean="0"/>
              <a:t>‹#›</a:t>
            </a:fld>
            <a:endParaRPr lang="en-US"/>
          </a:p>
        </p:txBody>
      </p:sp>
    </p:spTree>
    <p:extLst>
      <p:ext uri="{BB962C8B-B14F-4D97-AF65-F5344CB8AC3E}">
        <p14:creationId xmlns:p14="http://schemas.microsoft.com/office/powerpoint/2010/main" val="34407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with 1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2163763" y="1696602"/>
            <a:ext cx="3932237" cy="1263286"/>
          </a:xfrm>
          <a:prstGeom prst="rect">
            <a:avLst/>
          </a:prstGeom>
        </p:spPr>
        <p:txBody>
          <a:bodyPr lIns="0" tIns="0" rIns="0" bIns="0" anchor="t" anchorCtr="0">
            <a:normAutofit/>
          </a:bodyPr>
          <a:lstStyle>
            <a:lvl1pPr algn="r">
              <a:lnSpc>
                <a:spcPts val="3800"/>
              </a:lnSpc>
              <a:defRPr sz="3600">
                <a:solidFill>
                  <a:srgbClr val="5F6369"/>
                </a:solidFill>
              </a:defRPr>
            </a:lvl1pPr>
          </a:lstStyle>
          <a:p>
            <a:r>
              <a:rPr lang="en-US" dirty="0"/>
              <a:t>Click to edit Master title style</a:t>
            </a:r>
          </a:p>
        </p:txBody>
      </p:sp>
      <p:sp>
        <p:nvSpPr>
          <p:cNvPr id="3" name="Picture Placeholder 2"/>
          <p:cNvSpPr>
            <a:spLocks noGrp="1"/>
          </p:cNvSpPr>
          <p:nvPr>
            <p:ph type="pic" idx="1"/>
          </p:nvPr>
        </p:nvSpPr>
        <p:spPr>
          <a:xfrm>
            <a:off x="6987524" y="0"/>
            <a:ext cx="411334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Rectangle 10"/>
          <p:cNvSpPr/>
          <p:nvPr userDrawn="1"/>
        </p:nvSpPr>
        <p:spPr>
          <a:xfrm>
            <a:off x="0" y="0"/>
            <a:ext cx="609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0400" y="1297633"/>
            <a:ext cx="355600" cy="184509"/>
          </a:xfrm>
          <a:prstGeom prst="rect">
            <a:avLst/>
          </a:prstGeom>
        </p:spPr>
      </p:pic>
      <p:sp>
        <p:nvSpPr>
          <p:cNvPr id="5" name="Text Placeholder 4"/>
          <p:cNvSpPr>
            <a:spLocks noGrp="1"/>
          </p:cNvSpPr>
          <p:nvPr>
            <p:ph type="body" sz="quarter" idx="10" hasCustomPrompt="1"/>
          </p:nvPr>
        </p:nvSpPr>
        <p:spPr>
          <a:xfrm>
            <a:off x="1508289" y="2959888"/>
            <a:ext cx="4587711" cy="3440912"/>
          </a:xfrm>
          <a:noFill/>
          <a:ln>
            <a:noFill/>
          </a:ln>
        </p:spPr>
        <p:txBody>
          <a:bodyPr lIns="0" tIns="0" rIns="0" bIns="0">
            <a:noAutofit/>
          </a:bodyPr>
          <a:lstStyle>
            <a:lvl1pPr marL="0" indent="0" algn="r">
              <a:lnSpc>
                <a:spcPts val="2600"/>
              </a:lnSpc>
              <a:spcBef>
                <a:spcPts val="0"/>
              </a:spcBef>
              <a:buFont typeface="Arial" charset="0"/>
              <a:buNone/>
              <a:defRPr lang="en-US" sz="2000" i="0" smtClean="0">
                <a:solidFill>
                  <a:srgbClr val="5F6369"/>
                </a:solidFill>
                <a:effectLst/>
              </a:defRPr>
            </a:lvl1pPr>
            <a:lvl3pPr marL="914400" indent="0" algn="r">
              <a:buNone/>
              <a:defRPr/>
            </a:lvl3pPr>
          </a:lstStyle>
          <a:p>
            <a:pPr marL="285750" indent="-285750">
              <a:lnSpc>
                <a:spcPts val="2600"/>
              </a:lnSpc>
              <a:buFont typeface="Arial" charset="0"/>
              <a:buChar char="•"/>
            </a:pPr>
            <a:r>
              <a:rPr lang="en-US" sz="1800" kern="1200" dirty="0">
                <a:solidFill>
                  <a:srgbClr val="5F6369"/>
                </a:solidFill>
                <a:effectLst/>
                <a:latin typeface="+mn-lt"/>
                <a:ea typeface="+mn-ea"/>
                <a:cs typeface="+mn-cs"/>
              </a:rPr>
              <a:t>10 short bullets + 1 left image option. </a:t>
            </a:r>
          </a:p>
          <a:p>
            <a:pPr marL="285750" indent="-285750">
              <a:lnSpc>
                <a:spcPts val="2600"/>
              </a:lnSpc>
              <a:buFont typeface="Arial" charset="0"/>
              <a:buChar char="•"/>
            </a:pPr>
            <a:r>
              <a:rPr lang="en-US" sz="1800" kern="1200" dirty="0">
                <a:solidFill>
                  <a:srgbClr val="5F6369"/>
                </a:solidFill>
                <a:effectLst/>
                <a:latin typeface="+mn-lt"/>
                <a:ea typeface="+mn-ea"/>
                <a:cs typeface="+mn-cs"/>
              </a:rPr>
              <a:t>Lorem ipsum dolor sit </a:t>
            </a:r>
            <a:r>
              <a:rPr lang="en-US" sz="1800" kern="1200" dirty="0" err="1">
                <a:solidFill>
                  <a:srgbClr val="5F6369"/>
                </a:solidFill>
                <a:effectLst/>
                <a:latin typeface="+mn-lt"/>
                <a:ea typeface="+mn-ea"/>
                <a:cs typeface="+mn-cs"/>
              </a:rPr>
              <a:t>amet</a:t>
            </a:r>
            <a:r>
              <a:rPr lang="en-US" sz="1800" kern="1200" dirty="0">
                <a:solidFill>
                  <a:srgbClr val="5F6369"/>
                </a:solidFill>
                <a:effectLst/>
                <a:latin typeface="+mn-lt"/>
                <a:ea typeface="+mn-ea"/>
                <a:cs typeface="+mn-cs"/>
              </a:rPr>
              <a:t>,</a:t>
            </a:r>
          </a:p>
          <a:p>
            <a:pPr marL="285750" indent="-285750">
              <a:lnSpc>
                <a:spcPts val="2600"/>
              </a:lnSpc>
              <a:buFont typeface="Arial" charset="0"/>
              <a:buChar char="•"/>
            </a:pPr>
            <a:r>
              <a:rPr lang="en-US" sz="1800" kern="1200" dirty="0" err="1">
                <a:solidFill>
                  <a:srgbClr val="5F6369"/>
                </a:solidFill>
                <a:effectLst/>
                <a:latin typeface="+mn-lt"/>
                <a:ea typeface="+mn-ea"/>
                <a:cs typeface="+mn-cs"/>
              </a:rPr>
              <a:t>consectetur</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adipiscing</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elit</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Cras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aliquam</a:t>
            </a:r>
            <a:r>
              <a:rPr lang="en-US" sz="1800" kern="1200" dirty="0">
                <a:solidFill>
                  <a:srgbClr val="5F6369"/>
                </a:solidFill>
                <a:effectLst/>
                <a:latin typeface="+mn-lt"/>
                <a:ea typeface="+mn-ea"/>
                <a:cs typeface="+mn-cs"/>
              </a:rPr>
              <a:t> a </a:t>
            </a:r>
            <a:r>
              <a:rPr lang="en-US" sz="1800" kern="1200" dirty="0" err="1">
                <a:solidFill>
                  <a:srgbClr val="5F6369"/>
                </a:solidFill>
                <a:effectLst/>
                <a:latin typeface="+mn-lt"/>
                <a:ea typeface="+mn-ea"/>
                <a:cs typeface="+mn-cs"/>
              </a:rPr>
              <a:t>purus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fringilla</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sollicitudin</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Proin</a:t>
            </a:r>
            <a:r>
              <a:rPr lang="en-US" sz="1800" kern="1200" dirty="0">
                <a:solidFill>
                  <a:srgbClr val="5F6369"/>
                </a:solidFill>
                <a:effectLst/>
                <a:latin typeface="+mn-lt"/>
                <a:ea typeface="+mn-ea"/>
                <a:cs typeface="+mn-cs"/>
              </a:rPr>
              <a:t> in </a:t>
            </a:r>
            <a:r>
              <a:rPr lang="en-US" sz="1800" kern="1200" dirty="0" err="1">
                <a:solidFill>
                  <a:srgbClr val="5F6369"/>
                </a:solidFill>
                <a:effectLst/>
                <a:latin typeface="+mn-lt"/>
                <a:ea typeface="+mn-ea"/>
                <a:cs typeface="+mn-cs"/>
              </a:rPr>
              <a:t>justo</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ut</a:t>
            </a:r>
            <a:r>
              <a:rPr lang="en-US" sz="1800" kern="1200" dirty="0">
                <a:solidFill>
                  <a:srgbClr val="5F6369"/>
                </a:solidFill>
                <a:effectLst/>
                <a:latin typeface="+mn-lt"/>
                <a:ea typeface="+mn-ea"/>
                <a:cs typeface="+mn-cs"/>
              </a:rPr>
              <a:t> dolor tempus </a:t>
            </a:r>
            <a:r>
              <a:rPr lang="en-US" sz="1800" kern="1200" dirty="0" err="1">
                <a:solidFill>
                  <a:srgbClr val="5F6369"/>
                </a:solidFill>
                <a:effectLst/>
                <a:latin typeface="+mn-lt"/>
                <a:ea typeface="+mn-ea"/>
                <a:cs typeface="+mn-cs"/>
              </a:rPr>
              <a:t>finibus</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Nullam</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varius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neque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posuere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iaculis</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a:solidFill>
                  <a:srgbClr val="5F6369"/>
                </a:solidFill>
                <a:effectLst/>
                <a:latin typeface="+mn-lt"/>
                <a:ea typeface="+mn-ea"/>
                <a:cs typeface="+mn-cs"/>
              </a:rPr>
              <a:t>dolor mi </a:t>
            </a:r>
            <a:r>
              <a:rPr lang="en-US" sz="1800" kern="1200" dirty="0" err="1">
                <a:solidFill>
                  <a:srgbClr val="5F6369"/>
                </a:solidFill>
                <a:effectLst/>
                <a:latin typeface="+mn-lt"/>
                <a:ea typeface="+mn-ea"/>
                <a:cs typeface="+mn-cs"/>
              </a:rPr>
              <a:t>aliquet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eros</a:t>
            </a:r>
            <a:r>
              <a:rPr lang="en-US" sz="1800" kern="1200" dirty="0">
                <a:solidFill>
                  <a:srgbClr val="5F6369"/>
                </a:solidFill>
                <a:effectLst/>
                <a:latin typeface="+mn-lt"/>
                <a:ea typeface="+mn-ea"/>
                <a:cs typeface="+mn-cs"/>
              </a:rPr>
              <a:t>, vitae </a:t>
            </a:r>
            <a:r>
              <a:rPr lang="en-US" sz="1800" kern="1200" dirty="0" err="1">
                <a:solidFill>
                  <a:srgbClr val="5F6369"/>
                </a:solidFill>
                <a:effectLst/>
                <a:latin typeface="+mn-lt"/>
                <a:ea typeface="+mn-ea"/>
                <a:cs typeface="+mn-cs"/>
              </a:rPr>
              <a:t>facilisis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urna</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diam</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eget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nibh</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a:solidFill>
                  <a:srgbClr val="5F6369"/>
                </a:solidFill>
                <a:effectLst/>
                <a:latin typeface="+mn-lt"/>
                <a:ea typeface="+mn-ea"/>
                <a:cs typeface="+mn-cs"/>
              </a:rPr>
              <a:t>Nam </a:t>
            </a:r>
            <a:r>
              <a:rPr lang="en-US" sz="1800" kern="1200" dirty="0" err="1">
                <a:solidFill>
                  <a:srgbClr val="5F6369"/>
                </a:solidFill>
                <a:effectLst/>
                <a:latin typeface="+mn-lt"/>
                <a:ea typeface="+mn-ea"/>
                <a:cs typeface="+mn-cs"/>
              </a:rPr>
              <a:t>congue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dapibus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nibh</a:t>
            </a:r>
            <a:r>
              <a:rPr lang="en-US" sz="1800" kern="1200" dirty="0">
                <a:solidFill>
                  <a:srgbClr val="5F6369"/>
                </a:solidFill>
                <a:effectLst/>
                <a:latin typeface="+mn-lt"/>
                <a:ea typeface="+mn-ea"/>
                <a:cs typeface="+mn-cs"/>
              </a:rPr>
              <a:t>, </a:t>
            </a:r>
          </a:p>
          <a:p>
            <a:r>
              <a:rPr lang="en-US" dirty="0">
                <a:solidFill>
                  <a:srgbClr val="2B4554"/>
                </a:solidFill>
                <a:effectLst/>
                <a:latin typeface="Calibri" charset="0"/>
              </a:rPr>
              <a:t> </a:t>
            </a:r>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s with 1 Lef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0" y="1654070"/>
            <a:ext cx="5612091" cy="957368"/>
          </a:xfrm>
          <a:prstGeom prst="rect">
            <a:avLst/>
          </a:prstGeom>
        </p:spPr>
        <p:txBody>
          <a:bodyPr lIns="0" tIns="0" rIns="0" bIns="0" anchor="t" anchorCtr="0">
            <a:normAutofit/>
          </a:bodyPr>
          <a:lstStyle>
            <a:lvl1pPr algn="l">
              <a:lnSpc>
                <a:spcPts val="3800"/>
              </a:lnSpc>
              <a:defRPr sz="3600">
                <a:solidFill>
                  <a:srgbClr val="5F6369"/>
                </a:solidFill>
              </a:defRPr>
            </a:lvl1pPr>
          </a:lstStyle>
          <a:p>
            <a:r>
              <a:rPr lang="en-US" dirty="0"/>
              <a:t>Click to edit Long Master title style</a:t>
            </a:r>
          </a:p>
        </p:txBody>
      </p:sp>
      <p:sp>
        <p:nvSpPr>
          <p:cNvPr id="3" name="Picture Placeholder 2"/>
          <p:cNvSpPr>
            <a:spLocks noGrp="1"/>
          </p:cNvSpPr>
          <p:nvPr>
            <p:ph type="pic" idx="1"/>
          </p:nvPr>
        </p:nvSpPr>
        <p:spPr>
          <a:xfrm>
            <a:off x="1095771" y="0"/>
            <a:ext cx="411334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Rectangle 10"/>
          <p:cNvSpPr/>
          <p:nvPr userDrawn="1"/>
        </p:nvSpPr>
        <p:spPr>
          <a:xfrm>
            <a:off x="6096000" y="0"/>
            <a:ext cx="609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096000" y="1297633"/>
            <a:ext cx="355600" cy="184509"/>
          </a:xfrm>
          <a:prstGeom prst="rect">
            <a:avLst/>
          </a:prstGeom>
        </p:spPr>
      </p:pic>
      <p:sp>
        <p:nvSpPr>
          <p:cNvPr id="4" name="Slide Number Placeholder 3"/>
          <p:cNvSpPr>
            <a:spLocks noGrp="1"/>
          </p:cNvSpPr>
          <p:nvPr>
            <p:ph type="sldNum" sz="quarter" idx="10"/>
          </p:nvPr>
        </p:nvSpPr>
        <p:spPr/>
        <p:txBody>
          <a:bodyPr/>
          <a:lstStyle/>
          <a:p>
            <a:fld id="{BC722FAB-4A35-1344-85F0-26F6F6D76D07}" type="slidenum">
              <a:rPr lang="en-US" smtClean="0"/>
              <a:t>‹#›</a:t>
            </a:fld>
            <a:endParaRPr lang="en-US"/>
          </a:p>
        </p:txBody>
      </p:sp>
      <p:sp>
        <p:nvSpPr>
          <p:cNvPr id="9" name="Text Placeholder 8"/>
          <p:cNvSpPr>
            <a:spLocks noGrp="1"/>
          </p:cNvSpPr>
          <p:nvPr>
            <p:ph type="body" sz="quarter" idx="11" hasCustomPrompt="1"/>
          </p:nvPr>
        </p:nvSpPr>
        <p:spPr>
          <a:xfrm>
            <a:off x="6096000" y="2611438"/>
            <a:ext cx="5611813" cy="3336925"/>
          </a:xfrm>
        </p:spPr>
        <p:txBody>
          <a:bodyPr lIns="0" tIns="0" rIns="0" bIns="0">
            <a:noAutofit/>
          </a:bodyPr>
          <a:lstStyle>
            <a:lvl1pPr marL="0" indent="0">
              <a:spcBef>
                <a:spcPts val="0"/>
              </a:spcBef>
              <a:defRPr sz="2000" i="0"/>
            </a:lvl1pPr>
          </a:lstStyle>
          <a:p>
            <a:pPr marL="285750" indent="-285750">
              <a:lnSpc>
                <a:spcPts val="2600"/>
              </a:lnSpc>
              <a:buFont typeface="Arial" charset="0"/>
              <a:buChar char="•"/>
            </a:pPr>
            <a:r>
              <a:rPr lang="en-US" sz="1800" kern="1200" dirty="0">
                <a:solidFill>
                  <a:srgbClr val="5F6369"/>
                </a:solidFill>
                <a:effectLst/>
                <a:latin typeface="+mn-lt"/>
                <a:ea typeface="+mn-ea"/>
                <a:cs typeface="+mn-cs"/>
              </a:rPr>
              <a:t>10 short bullets + 1 left image option. </a:t>
            </a:r>
          </a:p>
          <a:p>
            <a:pPr marL="285750" indent="-285750">
              <a:lnSpc>
                <a:spcPts val="2600"/>
              </a:lnSpc>
              <a:buFont typeface="Arial" charset="0"/>
              <a:buChar char="•"/>
            </a:pPr>
            <a:r>
              <a:rPr lang="en-US" sz="1800" kern="1200" dirty="0">
                <a:solidFill>
                  <a:srgbClr val="5F6369"/>
                </a:solidFill>
                <a:effectLst/>
                <a:latin typeface="+mn-lt"/>
                <a:ea typeface="+mn-ea"/>
                <a:cs typeface="+mn-cs"/>
              </a:rPr>
              <a:t>Lorem ipsum dolor sit </a:t>
            </a:r>
            <a:r>
              <a:rPr lang="en-US" sz="1800" kern="1200" dirty="0" err="1">
                <a:solidFill>
                  <a:srgbClr val="5F6369"/>
                </a:solidFill>
                <a:effectLst/>
                <a:latin typeface="+mn-lt"/>
                <a:ea typeface="+mn-ea"/>
                <a:cs typeface="+mn-cs"/>
              </a:rPr>
              <a:t>amet</a:t>
            </a:r>
            <a:r>
              <a:rPr lang="en-US" sz="1800" kern="1200" dirty="0">
                <a:solidFill>
                  <a:srgbClr val="5F6369"/>
                </a:solidFill>
                <a:effectLst/>
                <a:latin typeface="+mn-lt"/>
                <a:ea typeface="+mn-ea"/>
                <a:cs typeface="+mn-cs"/>
              </a:rPr>
              <a:t>,</a:t>
            </a:r>
          </a:p>
          <a:p>
            <a:pPr marL="285750" indent="-285750">
              <a:lnSpc>
                <a:spcPts val="2600"/>
              </a:lnSpc>
              <a:buFont typeface="Arial" charset="0"/>
              <a:buChar char="•"/>
            </a:pPr>
            <a:r>
              <a:rPr lang="en-US" sz="1800" kern="1200" dirty="0" err="1">
                <a:solidFill>
                  <a:srgbClr val="5F6369"/>
                </a:solidFill>
                <a:effectLst/>
                <a:latin typeface="+mn-lt"/>
                <a:ea typeface="+mn-ea"/>
                <a:cs typeface="+mn-cs"/>
              </a:rPr>
              <a:t>consectetur</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adipiscing</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elit</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Cras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aliquam</a:t>
            </a:r>
            <a:r>
              <a:rPr lang="en-US" sz="1800" kern="1200" dirty="0">
                <a:solidFill>
                  <a:srgbClr val="5F6369"/>
                </a:solidFill>
                <a:effectLst/>
                <a:latin typeface="+mn-lt"/>
                <a:ea typeface="+mn-ea"/>
                <a:cs typeface="+mn-cs"/>
              </a:rPr>
              <a:t> a </a:t>
            </a:r>
            <a:r>
              <a:rPr lang="en-US" sz="1800" kern="1200" dirty="0" err="1">
                <a:solidFill>
                  <a:srgbClr val="5F6369"/>
                </a:solidFill>
                <a:effectLst/>
                <a:latin typeface="+mn-lt"/>
                <a:ea typeface="+mn-ea"/>
                <a:cs typeface="+mn-cs"/>
              </a:rPr>
              <a:t>purus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fringilla</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sollicitudin</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Proin</a:t>
            </a:r>
            <a:r>
              <a:rPr lang="en-US" sz="1800" kern="1200" dirty="0">
                <a:solidFill>
                  <a:srgbClr val="5F6369"/>
                </a:solidFill>
                <a:effectLst/>
                <a:latin typeface="+mn-lt"/>
                <a:ea typeface="+mn-ea"/>
                <a:cs typeface="+mn-cs"/>
              </a:rPr>
              <a:t> in </a:t>
            </a:r>
            <a:r>
              <a:rPr lang="en-US" sz="1800" kern="1200" dirty="0" err="1">
                <a:solidFill>
                  <a:srgbClr val="5F6369"/>
                </a:solidFill>
                <a:effectLst/>
                <a:latin typeface="+mn-lt"/>
                <a:ea typeface="+mn-ea"/>
                <a:cs typeface="+mn-cs"/>
              </a:rPr>
              <a:t>justo</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ut</a:t>
            </a:r>
            <a:r>
              <a:rPr lang="en-US" sz="1800" kern="1200" dirty="0">
                <a:solidFill>
                  <a:srgbClr val="5F6369"/>
                </a:solidFill>
                <a:effectLst/>
                <a:latin typeface="+mn-lt"/>
                <a:ea typeface="+mn-ea"/>
                <a:cs typeface="+mn-cs"/>
              </a:rPr>
              <a:t> dolor tempus </a:t>
            </a:r>
            <a:r>
              <a:rPr lang="en-US" sz="1800" kern="1200" dirty="0" err="1">
                <a:solidFill>
                  <a:srgbClr val="5F6369"/>
                </a:solidFill>
                <a:effectLst/>
                <a:latin typeface="+mn-lt"/>
                <a:ea typeface="+mn-ea"/>
                <a:cs typeface="+mn-cs"/>
              </a:rPr>
              <a:t>finibus</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Nullam</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varius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neque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posuere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iaculis</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a:solidFill>
                  <a:srgbClr val="5F6369"/>
                </a:solidFill>
                <a:effectLst/>
                <a:latin typeface="+mn-lt"/>
                <a:ea typeface="+mn-ea"/>
                <a:cs typeface="+mn-cs"/>
              </a:rPr>
              <a:t>dolor mi </a:t>
            </a:r>
            <a:r>
              <a:rPr lang="en-US" sz="1800" kern="1200" dirty="0" err="1">
                <a:solidFill>
                  <a:srgbClr val="5F6369"/>
                </a:solidFill>
                <a:effectLst/>
                <a:latin typeface="+mn-lt"/>
                <a:ea typeface="+mn-ea"/>
                <a:cs typeface="+mn-cs"/>
              </a:rPr>
              <a:t>aliquet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eros</a:t>
            </a:r>
            <a:r>
              <a:rPr lang="en-US" sz="1800" kern="1200" dirty="0">
                <a:solidFill>
                  <a:srgbClr val="5F6369"/>
                </a:solidFill>
                <a:effectLst/>
                <a:latin typeface="+mn-lt"/>
                <a:ea typeface="+mn-ea"/>
                <a:cs typeface="+mn-cs"/>
              </a:rPr>
              <a:t>, vitae </a:t>
            </a:r>
            <a:r>
              <a:rPr lang="en-US" sz="1800" kern="1200" dirty="0" err="1">
                <a:solidFill>
                  <a:srgbClr val="5F6369"/>
                </a:solidFill>
                <a:effectLst/>
                <a:latin typeface="+mn-lt"/>
                <a:ea typeface="+mn-ea"/>
                <a:cs typeface="+mn-cs"/>
              </a:rPr>
              <a:t>facilisis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urna</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diam</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eget</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nibh</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a:solidFill>
                  <a:srgbClr val="5F6369"/>
                </a:solidFill>
                <a:effectLst/>
                <a:latin typeface="+mn-lt"/>
                <a:ea typeface="+mn-ea"/>
                <a:cs typeface="+mn-cs"/>
              </a:rPr>
              <a:t>Nam </a:t>
            </a:r>
            <a:r>
              <a:rPr lang="en-US" sz="1800" kern="1200" dirty="0" err="1">
                <a:solidFill>
                  <a:srgbClr val="5F6369"/>
                </a:solidFill>
                <a:effectLst/>
                <a:latin typeface="+mn-lt"/>
                <a:ea typeface="+mn-ea"/>
                <a:cs typeface="+mn-cs"/>
              </a:rPr>
              <a:t>congue</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dapibus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nibh</a:t>
            </a:r>
            <a:r>
              <a:rPr lang="en-US" sz="1800" kern="1200" dirty="0">
                <a:solidFill>
                  <a:srgbClr val="5F6369"/>
                </a:solidFill>
                <a:effectLst/>
                <a:latin typeface="+mn-lt"/>
                <a:ea typeface="+mn-ea"/>
                <a:cs typeface="+mn-cs"/>
              </a:rPr>
              <a:t>, </a:t>
            </a:r>
          </a:p>
          <a:p>
            <a:pPr marL="285750" indent="-285750">
              <a:lnSpc>
                <a:spcPts val="2600"/>
              </a:lnSpc>
              <a:buFont typeface="Arial" charset="0"/>
              <a:buChar char="•"/>
            </a:pPr>
            <a:r>
              <a:rPr lang="en-US" sz="1800" kern="1200" dirty="0" err="1">
                <a:solidFill>
                  <a:srgbClr val="5F6369"/>
                </a:solidFill>
                <a:effectLst/>
                <a:latin typeface="+mn-lt"/>
                <a:ea typeface="+mn-ea"/>
                <a:cs typeface="+mn-cs"/>
              </a:rPr>
              <a:t>nec</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sodales</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odio</a:t>
            </a:r>
            <a:r>
              <a:rPr lang="en-US" sz="1800" kern="1200" dirty="0">
                <a:solidFill>
                  <a:srgbClr val="5F6369"/>
                </a:solidFill>
                <a:effectLst/>
                <a:latin typeface="+mn-lt"/>
                <a:ea typeface="+mn-ea"/>
                <a:cs typeface="+mn-cs"/>
              </a:rPr>
              <a:t> </a:t>
            </a:r>
            <a:r>
              <a:rPr lang="en-US" sz="1800" kern="1200" dirty="0" err="1">
                <a:solidFill>
                  <a:srgbClr val="5F6369"/>
                </a:solidFill>
                <a:effectLst/>
                <a:latin typeface="+mn-lt"/>
                <a:ea typeface="+mn-ea"/>
                <a:cs typeface="+mn-cs"/>
              </a:rPr>
              <a:t>porttitor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046374" y="2030826"/>
            <a:ext cx="5018595" cy="967555"/>
          </a:xfrm>
          <a:prstGeom prst="rect">
            <a:avLst/>
          </a:prstGeom>
        </p:spPr>
        <p:txBody>
          <a:bodyPr lIns="0" tIns="0" rIns="0" bIns="0" anchor="t" anchorCtr="0"/>
          <a:lstStyle>
            <a:lvl1pPr>
              <a:lnSpc>
                <a:spcPts val="3800"/>
              </a:lnSpc>
              <a:defRPr>
                <a:solidFill>
                  <a:srgbClr val="5F6369"/>
                </a:solidFill>
              </a:defRPr>
            </a:lvl1pPr>
          </a:lstStyle>
          <a:p>
            <a:r>
              <a:rPr lang="en-US" dirty="0"/>
              <a:t>Click to edit Master title style</a:t>
            </a:r>
          </a:p>
        </p:txBody>
      </p:sp>
      <p:sp>
        <p:nvSpPr>
          <p:cNvPr id="9" name="Slide Number Placeholder 8"/>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46374" y="1676191"/>
            <a:ext cx="355600" cy="184509"/>
          </a:xfrm>
          <a:prstGeom prst="rect">
            <a:avLst/>
          </a:prstGeom>
        </p:spPr>
      </p:pic>
      <p:sp>
        <p:nvSpPr>
          <p:cNvPr id="4" name="Text Placeholder 3"/>
          <p:cNvSpPr>
            <a:spLocks noGrp="1"/>
          </p:cNvSpPr>
          <p:nvPr>
            <p:ph type="body" sz="quarter" idx="12" hasCustomPrompt="1"/>
          </p:nvPr>
        </p:nvSpPr>
        <p:spPr>
          <a:xfrm>
            <a:off x="1046374" y="3168507"/>
            <a:ext cx="5018596" cy="3187844"/>
          </a:xfrm>
        </p:spPr>
        <p:txBody>
          <a:bodyPr wrap="square" lIns="0" tIns="0" rIns="0" bIns="0"/>
          <a:lstStyle>
            <a:lvl1pPr marL="0" indent="0" algn="l">
              <a:spcBef>
                <a:spcPts val="0"/>
              </a:spcBef>
              <a:defRPr sz="2400" i="0"/>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Click 6 short bullets + 1 right chart option. </a:t>
            </a:r>
          </a:p>
          <a:p>
            <a:pPr marL="285750" indent="-285750">
              <a:lnSpc>
                <a:spcPts val="2600"/>
              </a:lnSpc>
              <a:buFont typeface="Arial" charset="0"/>
              <a:buChar char="•"/>
            </a:pPr>
            <a:r>
              <a:rPr lang="en-US" sz="2000" kern="1200" dirty="0">
                <a:solidFill>
                  <a:srgbClr val="5F6369"/>
                </a:solidFill>
                <a:effectLst/>
                <a:latin typeface="+mn-lt"/>
                <a:ea typeface="+mn-ea"/>
                <a:cs typeface="+mn-cs"/>
              </a:rPr>
              <a:t>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endParaRPr lang="en-US" sz="2000" kern="1200" dirty="0">
              <a:solidFill>
                <a:srgbClr val="5F6369"/>
              </a:solidFill>
              <a:effectLst/>
              <a:latin typeface="+mn-lt"/>
              <a:ea typeface="+mn-ea"/>
              <a:cs typeface="+mn-cs"/>
            </a:endParaRPr>
          </a:p>
        </p:txBody>
      </p:sp>
      <p:sp>
        <p:nvSpPr>
          <p:cNvPr id="5" name="Chart Placeholder 4"/>
          <p:cNvSpPr>
            <a:spLocks noGrp="1"/>
          </p:cNvSpPr>
          <p:nvPr>
            <p:ph type="chart" sz="quarter" idx="13" hasCustomPrompt="1"/>
          </p:nvPr>
        </p:nvSpPr>
        <p:spPr>
          <a:xfrm>
            <a:off x="6783388" y="1308100"/>
            <a:ext cx="4570412" cy="4667250"/>
          </a:xfrm>
        </p:spPr>
        <p:txBody>
          <a:bodyPr/>
          <a:lstStyle/>
          <a:p>
            <a:r>
              <a:rPr lang="en-US" dirty="0"/>
              <a:t>Add chart here</a:t>
            </a:r>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1 small image on the left">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1128859" y="1700777"/>
            <a:ext cx="4046456" cy="3456445"/>
          </a:xfrm>
        </p:spPr>
        <p:txBody>
          <a:bodyPr/>
          <a:lstStyle/>
          <a:p>
            <a:pPr lvl="0"/>
            <a:r>
              <a:rPr lang="en-US" dirty="0"/>
              <a:t>Picture</a:t>
            </a:r>
          </a:p>
        </p:txBody>
      </p:sp>
      <p:sp>
        <p:nvSpPr>
          <p:cNvPr id="10" name="Slide Number Placeholder 9"/>
          <p:cNvSpPr>
            <a:spLocks noGrp="1"/>
          </p:cNvSpPr>
          <p:nvPr>
            <p:ph type="sldNum" sz="quarter" idx="10"/>
          </p:nvPr>
        </p:nvSpPr>
        <p:spPr/>
        <p:txBody>
          <a:bodyPr/>
          <a:lstStyle/>
          <a:p>
            <a:fld id="{BC722FAB-4A35-1344-85F0-26F6F6D76D07}" type="slidenum">
              <a:rPr lang="en-US" smtClean="0"/>
              <a:t>‹#›</a:t>
            </a:fld>
            <a:endParaRPr lang="en-US" dirty="0"/>
          </a:p>
        </p:txBody>
      </p:sp>
      <p:sp>
        <p:nvSpPr>
          <p:cNvPr id="12" name="Title 1"/>
          <p:cNvSpPr>
            <a:spLocks noGrp="1"/>
          </p:cNvSpPr>
          <p:nvPr>
            <p:ph type="title"/>
          </p:nvPr>
        </p:nvSpPr>
        <p:spPr>
          <a:xfrm>
            <a:off x="6096000" y="2040266"/>
            <a:ext cx="5257800" cy="1145997"/>
          </a:xfrm>
          <a:prstGeom prst="rect">
            <a:avLst/>
          </a:prstGeom>
        </p:spPr>
        <p:txBody>
          <a:bodyPr lIns="0" tIns="0" rIns="0" bIns="0" anchor="t" anchorCtr="0"/>
          <a:lstStyle>
            <a:lvl1pPr>
              <a:lnSpc>
                <a:spcPts val="3800"/>
              </a:lnSpc>
              <a:defRPr>
                <a:solidFill>
                  <a:srgbClr val="5F6369"/>
                </a:solidFill>
              </a:defRPr>
            </a:lvl1pPr>
          </a:lstStyle>
          <a:p>
            <a:r>
              <a:rPr lang="en-US" dirty="0"/>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096000" y="1673195"/>
            <a:ext cx="355600" cy="184509"/>
          </a:xfrm>
          <a:prstGeom prst="rect">
            <a:avLst/>
          </a:prstGeom>
        </p:spPr>
      </p:pic>
      <p:sp>
        <p:nvSpPr>
          <p:cNvPr id="3" name="Text Placeholder 2"/>
          <p:cNvSpPr>
            <a:spLocks noGrp="1"/>
          </p:cNvSpPr>
          <p:nvPr>
            <p:ph type="body" sz="quarter" idx="11" hasCustomPrompt="1"/>
          </p:nvPr>
        </p:nvSpPr>
        <p:spPr>
          <a:xfrm>
            <a:off x="6096000" y="3186263"/>
            <a:ext cx="5257800" cy="2987525"/>
          </a:xfrm>
        </p:spPr>
        <p:txBody>
          <a:bodyPr lIns="0" tIns="0" rIns="0" bIns="0"/>
          <a:lstStyle>
            <a:lvl1pPr marL="0" indent="0">
              <a:spcBef>
                <a:spcPts val="0"/>
              </a:spcBef>
              <a:defRPr sz="2400" i="0"/>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6 short bullets + 1 right chart option. </a:t>
            </a:r>
          </a:p>
          <a:p>
            <a:pPr marL="285750" indent="-285750">
              <a:lnSpc>
                <a:spcPts val="2600"/>
              </a:lnSpc>
              <a:buFont typeface="Arial" charset="0"/>
              <a:buChar char="•"/>
            </a:pPr>
            <a:r>
              <a:rPr lang="en-US" sz="2000" kern="1200" dirty="0">
                <a:solidFill>
                  <a:srgbClr val="5F6369"/>
                </a:solidFill>
                <a:effectLst/>
                <a:latin typeface="+mn-lt"/>
                <a:ea typeface="+mn-ea"/>
                <a:cs typeface="+mn-cs"/>
              </a:rPr>
              <a:t>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endParaRPr lang="en-US" sz="2000" kern="1200" dirty="0">
              <a:solidFill>
                <a:srgbClr val="5F6369"/>
              </a:solidFill>
              <a:effectLst/>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2" cy="6858000"/>
          </a:xfrm>
          <a:prstGeom prst="rect">
            <a:avLst/>
          </a:prstGeom>
        </p:spPr>
      </p:pic>
      <p:sp>
        <p:nvSpPr>
          <p:cNvPr id="2" name="Title 1"/>
          <p:cNvSpPr>
            <a:spLocks noGrp="1"/>
          </p:cNvSpPr>
          <p:nvPr>
            <p:ph type="title"/>
          </p:nvPr>
        </p:nvSpPr>
        <p:spPr>
          <a:xfrm>
            <a:off x="831850" y="3440786"/>
            <a:ext cx="9952414" cy="509048"/>
          </a:xfrm>
          <a:prstGeom prst="rect">
            <a:avLst/>
          </a:prstGeom>
        </p:spPr>
        <p:txBody>
          <a:bodyPr anchor="t" anchorCtr="0"/>
          <a:lstStyle>
            <a:lvl1pPr algn="r">
              <a:lnSpc>
                <a:spcPts val="3800"/>
              </a:lnSpc>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316088"/>
            <a:ext cx="9952414" cy="1500187"/>
          </a:xfrm>
        </p:spPr>
        <p:txBody>
          <a:bodyPr/>
          <a:lstStyle>
            <a:lvl1pPr marL="0" indent="0" algn="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text 2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522"/>
            <a:ext cx="10515600" cy="663166"/>
          </a:xfrm>
          <a:prstGeom prst="rect">
            <a:avLst/>
          </a:prstGeom>
        </p:spPr>
        <p:txBody>
          <a:bodyPr anchor="t" anchorCtr="0"/>
          <a:lstStyle>
            <a:lvl1pPr algn="ctr">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cxnSp>
        <p:nvCxnSpPr>
          <p:cNvPr id="11" name="Straight Connector 10"/>
          <p:cNvCxnSpPr/>
          <p:nvPr userDrawn="1"/>
        </p:nvCxnSpPr>
        <p:spPr>
          <a:xfrm>
            <a:off x="5410200" y="2271860"/>
            <a:ext cx="137160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38200" y="2853033"/>
            <a:ext cx="10515600" cy="3359231"/>
          </a:xfrm>
        </p:spPr>
        <p:txBody>
          <a:bodyPr numCol="2">
            <a:normAutofit/>
          </a:bodyPr>
          <a:lstStyle>
            <a:lvl1pPr marL="274320" indent="-274320">
              <a:spcBef>
                <a:spcPts val="0"/>
              </a:spcBef>
              <a:defRPr sz="2000" i="0"/>
            </a:lvl1pPr>
          </a:lstStyle>
          <a:p>
            <a:pPr marL="342900" indent="-342900">
              <a:lnSpc>
                <a:spcPts val="2600"/>
              </a:lnSpc>
              <a:buFont typeface="Arial" charset="0"/>
              <a:buChar char="•"/>
            </a:pPr>
            <a:r>
              <a:rPr lang="en-US" sz="2000" kern="1200" dirty="0">
                <a:solidFill>
                  <a:srgbClr val="5F6369"/>
                </a:solidFill>
                <a:effectLst/>
                <a:latin typeface="+mn-lt"/>
                <a:ea typeface="+mn-ea"/>
                <a:cs typeface="+mn-cs"/>
              </a:rPr>
              <a:t>A whole lot of bullets option with 2 columns.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dolor mi </a:t>
            </a:r>
            <a:r>
              <a:rPr lang="en-US" sz="2000" kern="1200" dirty="0" err="1">
                <a:solidFill>
                  <a:srgbClr val="5F6369"/>
                </a:solidFill>
                <a:effectLst/>
                <a:latin typeface="+mn-lt"/>
                <a:ea typeface="+mn-ea"/>
                <a:cs typeface="+mn-cs"/>
              </a:rPr>
              <a:t>aliquet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eros</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a:solidFill>
                  <a:srgbClr val="5F6369"/>
                </a:solidFill>
                <a:effectLst/>
                <a:latin typeface="+mn-lt"/>
                <a:ea typeface="+mn-ea"/>
                <a:cs typeface="+mn-cs"/>
              </a:rPr>
              <a:t>vitae </a:t>
            </a:r>
            <a:r>
              <a:rPr lang="en-US" sz="2000" kern="1200" dirty="0" err="1">
                <a:solidFill>
                  <a:srgbClr val="5F6369"/>
                </a:solidFill>
                <a:effectLst/>
                <a:latin typeface="+mn-lt"/>
                <a:ea typeface="+mn-ea"/>
                <a:cs typeface="+mn-cs"/>
              </a:rPr>
              <a:t>facilisis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eget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a:solidFill>
                  <a:srgbClr val="5F6369"/>
                </a:solidFill>
                <a:effectLst/>
                <a:latin typeface="+mn-lt"/>
                <a:ea typeface="+mn-ea"/>
                <a:cs typeface="+mn-cs"/>
              </a:rPr>
              <a:t>Nam </a:t>
            </a:r>
            <a:r>
              <a:rPr lang="en-US" sz="2000" kern="1200" dirty="0" err="1">
                <a:solidFill>
                  <a:srgbClr val="5F6369"/>
                </a:solidFill>
                <a:effectLst/>
                <a:latin typeface="+mn-lt"/>
                <a:ea typeface="+mn-ea"/>
                <a:cs typeface="+mn-cs"/>
              </a:rPr>
              <a:t>congue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dapibus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nec</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sodales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odio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porttitor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quis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Vestibulum</a:t>
            </a:r>
            <a:r>
              <a:rPr lang="en-US" sz="2000" kern="1200" dirty="0">
                <a:solidFill>
                  <a:srgbClr val="5F6369"/>
                </a:solidFill>
                <a:effectLst/>
                <a:latin typeface="+mn-lt"/>
                <a:ea typeface="+mn-ea"/>
                <a:cs typeface="+mn-cs"/>
              </a:rPr>
              <a:t>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err="1">
                <a:solidFill>
                  <a:srgbClr val="5F6369"/>
                </a:solidFill>
                <a:effectLst/>
                <a:latin typeface="+mn-lt"/>
                <a:ea typeface="+mn-ea"/>
                <a:cs typeface="+mn-cs"/>
              </a:rPr>
              <a:t>Morbi</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quis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vel</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sapien</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ullamcorper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Mauris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sed</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odio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eu</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commodo</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err="1">
                <a:solidFill>
                  <a:srgbClr val="5F6369"/>
                </a:solidFill>
                <a:effectLst/>
                <a:latin typeface="+mn-lt"/>
                <a:ea typeface="+mn-ea"/>
                <a:cs typeface="+mn-cs"/>
              </a:rPr>
              <a:t>Sed</a:t>
            </a:r>
            <a:r>
              <a:rPr lang="en-US" sz="2000" kern="1200" dirty="0">
                <a:solidFill>
                  <a:srgbClr val="5F6369"/>
                </a:solidFill>
                <a:effectLst/>
                <a:latin typeface="+mn-lt"/>
                <a:ea typeface="+mn-ea"/>
                <a:cs typeface="+mn-cs"/>
              </a:rPr>
              <a:t> id porta quam, </a:t>
            </a:r>
            <a:r>
              <a:rPr lang="en-US" sz="2000" kern="1200" dirty="0" err="1">
                <a:solidFill>
                  <a:srgbClr val="5F6369"/>
                </a:solidFill>
                <a:effectLst/>
                <a:latin typeface="+mn-lt"/>
                <a:ea typeface="+mn-ea"/>
                <a:cs typeface="+mn-cs"/>
              </a:rPr>
              <a:t>rhoncus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venenatis</a:t>
            </a:r>
            <a:r>
              <a:rPr lang="en-US" sz="2000" kern="1200" dirty="0">
                <a:solidFill>
                  <a:srgbClr val="5F6369"/>
                </a:solidFill>
                <a:effectLst/>
                <a:latin typeface="+mn-lt"/>
                <a:ea typeface="+mn-ea"/>
                <a:cs typeface="+mn-cs"/>
              </a:rPr>
              <a:t> ex. </a:t>
            </a:r>
          </a:p>
          <a:p>
            <a:pPr marL="342900" indent="-342900">
              <a:lnSpc>
                <a:spcPts val="2600"/>
              </a:lnSpc>
              <a:buFont typeface="Arial" charset="0"/>
              <a:buChar char="•"/>
            </a:pPr>
            <a:r>
              <a:rPr lang="en-US" sz="2000" kern="1200" dirty="0" err="1">
                <a:solidFill>
                  <a:srgbClr val="5F6369"/>
                </a:solidFill>
                <a:effectLst/>
                <a:latin typeface="+mn-lt"/>
                <a:ea typeface="+mn-ea"/>
                <a:cs typeface="+mn-cs"/>
              </a:rPr>
              <a:t>Etiam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elementum</a:t>
            </a:r>
            <a:r>
              <a:rPr lang="en-US" sz="2000" kern="1200" dirty="0">
                <a:solidFill>
                  <a:srgbClr val="5F6369"/>
                </a:solidFill>
                <a:effectLst/>
                <a:latin typeface="+mn-lt"/>
                <a:ea typeface="+mn-ea"/>
                <a:cs typeface="+mn-cs"/>
              </a:rPr>
              <a:t> gravida lorem </a:t>
            </a:r>
            <a:r>
              <a:rPr lang="en-US" sz="2000" kern="1200" dirty="0" err="1">
                <a:solidFill>
                  <a:srgbClr val="5F6369"/>
                </a:solidFill>
                <a:effectLst/>
                <a:latin typeface="+mn-lt"/>
                <a:ea typeface="+mn-ea"/>
                <a:cs typeface="+mn-cs"/>
              </a:rPr>
              <a:t>vel</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bibendum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Praesent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risus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lobortis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eu</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porttitor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quis</a:t>
            </a:r>
            <a:r>
              <a:rPr lang="en-US" sz="2000" kern="1200" dirty="0">
                <a:solidFill>
                  <a:srgbClr val="5F6369"/>
                </a:solidFill>
                <a:effectLst/>
                <a:latin typeface="+mn-lt"/>
                <a:ea typeface="+mn-ea"/>
                <a:cs typeface="+mn-cs"/>
              </a:rPr>
              <a:t>, </a:t>
            </a:r>
          </a:p>
          <a:p>
            <a:pPr marL="342900" indent="-342900">
              <a:lnSpc>
                <a:spcPts val="2600"/>
              </a:lnSpc>
              <a:buFont typeface="Arial" charset="0"/>
              <a:buChar char="•"/>
            </a:pPr>
            <a:r>
              <a:rPr lang="en-US" sz="2000" kern="1200" dirty="0" err="1">
                <a:solidFill>
                  <a:srgbClr val="5F6369"/>
                </a:solidFill>
                <a:effectLst/>
                <a:latin typeface="+mn-lt"/>
                <a:ea typeface="+mn-ea"/>
                <a:cs typeface="+mn-cs"/>
              </a:rPr>
              <a:t>blandit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eu</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velit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massa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sodales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placerat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nisl</a:t>
            </a:r>
            <a:r>
              <a:rPr lang="en-US" sz="2000" kern="1200" dirty="0">
                <a:solidFill>
                  <a:srgbClr val="5F6369"/>
                </a:solidFill>
                <a:effectLst/>
                <a:latin typeface="+mn-lt"/>
                <a:ea typeface="+mn-ea"/>
                <a:cs typeface="+mn-cs"/>
              </a:rPr>
              <a:t>. </a:t>
            </a:r>
          </a:p>
          <a:p>
            <a:endParaRPr lang="en-US" dirty="0">
              <a:solidFill>
                <a:srgbClr val="5F6369"/>
              </a:solidFill>
            </a:endParaRPr>
          </a:p>
        </p:txBody>
      </p:sp>
    </p:spTree>
    <p:extLst>
      <p:ext uri="{BB962C8B-B14F-4D97-AF65-F5344CB8AC3E}">
        <p14:creationId xmlns:p14="http://schemas.microsoft.com/office/powerpoint/2010/main" val="21395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1 column">
    <p:spTree>
      <p:nvGrpSpPr>
        <p:cNvPr id="1" name=""/>
        <p:cNvGrpSpPr/>
        <p:nvPr/>
      </p:nvGrpSpPr>
      <p:grpSpPr>
        <a:xfrm>
          <a:off x="0" y="0"/>
          <a:ext cx="0" cy="0"/>
          <a:chOff x="0" y="0"/>
          <a:chExt cx="0" cy="0"/>
        </a:xfrm>
      </p:grpSpPr>
      <p:sp>
        <p:nvSpPr>
          <p:cNvPr id="2" name="Title 1"/>
          <p:cNvSpPr>
            <a:spLocks noGrp="1"/>
          </p:cNvSpPr>
          <p:nvPr>
            <p:ph type="title"/>
          </p:nvPr>
        </p:nvSpPr>
        <p:spPr>
          <a:xfrm>
            <a:off x="835058" y="2391891"/>
            <a:ext cx="3463565" cy="1325563"/>
          </a:xfrm>
          <a:prstGeom prst="rect">
            <a:avLst/>
          </a:prstGeom>
        </p:spPr>
        <p:txBody>
          <a:bodyPr/>
          <a:lstStyle>
            <a:lvl1pPr>
              <a:lnSpc>
                <a:spcPts val="3800"/>
              </a:lnSpc>
              <a:defRPr>
                <a:solidFill>
                  <a:srgbClr val="5F6369"/>
                </a:solidFill>
              </a:defRPr>
            </a:lvl1pPr>
          </a:lstStyle>
          <a:p>
            <a:r>
              <a:rPr lang="en-US" dirty="0"/>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109327" y="1142622"/>
            <a:ext cx="355600" cy="184509"/>
          </a:xfrm>
          <a:prstGeom prst="rect">
            <a:avLst/>
          </a:prstGeom>
        </p:spPr>
      </p:pic>
      <p:sp>
        <p:nvSpPr>
          <p:cNvPr id="7" name="Text Placeholder 6"/>
          <p:cNvSpPr>
            <a:spLocks noGrp="1"/>
          </p:cNvSpPr>
          <p:nvPr>
            <p:ph type="body" sz="quarter" idx="12" hasCustomPrompt="1"/>
          </p:nvPr>
        </p:nvSpPr>
        <p:spPr>
          <a:xfrm>
            <a:off x="5108575" y="1875934"/>
            <a:ext cx="6245225" cy="4175616"/>
          </a:xfrm>
        </p:spPr>
        <p:txBody>
          <a:bodyPr/>
          <a:lstStyle>
            <a:lvl1pPr marL="274320" indent="-274320">
              <a:spcBef>
                <a:spcPts val="0"/>
              </a:spcBef>
              <a:defRPr sz="2400" i="0">
                <a:solidFill>
                  <a:srgbClr val="5F6369"/>
                </a:solidFill>
              </a:defRPr>
            </a:lvl1pPr>
          </a:lstStyle>
          <a:p>
            <a:pPr marL="285750" indent="-285750">
              <a:lnSpc>
                <a:spcPts val="2600"/>
              </a:lnSpc>
              <a:buFont typeface="Arial" charset="0"/>
              <a:buChar char="•"/>
            </a:pPr>
            <a:r>
              <a:rPr lang="en-US" sz="2000" kern="1200" dirty="0">
                <a:solidFill>
                  <a:srgbClr val="5F6369"/>
                </a:solidFill>
                <a:effectLst/>
                <a:latin typeface="+mn-lt"/>
                <a:ea typeface="+mn-ea"/>
                <a:cs typeface="+mn-cs"/>
              </a:rPr>
              <a:t>5 long bullets option. Lorem ipsum dolor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consectetur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adipiscing</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elit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Cras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aliquam</a:t>
            </a:r>
            <a:r>
              <a:rPr lang="en-US" sz="2000" kern="1200" dirty="0">
                <a:solidFill>
                  <a:srgbClr val="5F6369"/>
                </a:solidFill>
                <a:effectLst/>
                <a:latin typeface="+mn-lt"/>
                <a:ea typeface="+mn-ea"/>
                <a:cs typeface="+mn-cs"/>
              </a:rPr>
              <a:t> a </a:t>
            </a:r>
            <a:r>
              <a:rPr lang="en-US" sz="2000" kern="1200" dirty="0" err="1">
                <a:solidFill>
                  <a:srgbClr val="5F6369"/>
                </a:solidFill>
                <a:effectLst/>
                <a:latin typeface="+mn-lt"/>
                <a:ea typeface="+mn-ea"/>
                <a:cs typeface="+mn-cs"/>
              </a:rPr>
              <a:t>purus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fringilla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Proin</a:t>
            </a:r>
            <a:r>
              <a:rPr lang="en-US" sz="2000" kern="1200" dirty="0">
                <a:solidFill>
                  <a:srgbClr val="5F6369"/>
                </a:solidFill>
                <a:effectLst/>
                <a:latin typeface="+mn-lt"/>
                <a:ea typeface="+mn-ea"/>
                <a:cs typeface="+mn-cs"/>
              </a:rPr>
              <a:t> in </a:t>
            </a:r>
            <a:r>
              <a:rPr lang="en-US" sz="2000" kern="1200" dirty="0" err="1">
                <a:solidFill>
                  <a:srgbClr val="5F6369"/>
                </a:solidFill>
                <a:effectLst/>
                <a:latin typeface="+mn-lt"/>
                <a:ea typeface="+mn-ea"/>
                <a:cs typeface="+mn-cs"/>
              </a:rPr>
              <a:t>justo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dolor tempus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Nullam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varius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neque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iaculis</a:t>
            </a:r>
            <a:r>
              <a:rPr lang="en-US" sz="2000" kern="1200" dirty="0">
                <a:solidFill>
                  <a:srgbClr val="5F6369"/>
                </a:solidFill>
                <a:effectLst/>
                <a:latin typeface="+mn-lt"/>
                <a:ea typeface="+mn-ea"/>
                <a:cs typeface="+mn-cs"/>
              </a:rPr>
              <a:t>, dolor mi </a:t>
            </a:r>
            <a:r>
              <a:rPr lang="en-US" sz="2000" kern="1200" dirty="0" err="1">
                <a:solidFill>
                  <a:srgbClr val="5F6369"/>
                </a:solidFill>
                <a:effectLst/>
                <a:latin typeface="+mn-lt"/>
                <a:ea typeface="+mn-ea"/>
                <a:cs typeface="+mn-cs"/>
              </a:rPr>
              <a:t>aliquet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eros</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a:solidFill>
                  <a:srgbClr val="5F6369"/>
                </a:solidFill>
                <a:effectLst/>
                <a:latin typeface="+mn-lt"/>
                <a:ea typeface="+mn-ea"/>
                <a:cs typeface="+mn-cs"/>
              </a:rPr>
              <a:t>vitae </a:t>
            </a:r>
            <a:r>
              <a:rPr lang="en-US" sz="2000" kern="1200" dirty="0" err="1">
                <a:solidFill>
                  <a:srgbClr val="5F6369"/>
                </a:solidFill>
                <a:effectLst/>
                <a:latin typeface="+mn-lt"/>
                <a:ea typeface="+mn-ea"/>
                <a:cs typeface="+mn-cs"/>
              </a:rPr>
              <a:t>facilisis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eget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 Nam </a:t>
            </a:r>
            <a:r>
              <a:rPr lang="en-US" sz="2000" kern="1200" dirty="0" err="1">
                <a:solidFill>
                  <a:srgbClr val="5F6369"/>
                </a:solidFill>
                <a:effectLst/>
                <a:latin typeface="+mn-lt"/>
                <a:ea typeface="+mn-ea"/>
                <a:cs typeface="+mn-cs"/>
              </a:rPr>
              <a:t>congue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dapibus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nibh</a:t>
            </a:r>
            <a:r>
              <a:rPr lang="en-US" sz="2000" kern="1200" dirty="0">
                <a:solidFill>
                  <a:srgbClr val="5F6369"/>
                </a:solidFill>
                <a:effectLst/>
                <a:latin typeface="+mn-lt"/>
                <a:ea typeface="+mn-ea"/>
                <a:cs typeface="+mn-cs"/>
              </a:rPr>
              <a:t>,</a:t>
            </a:r>
          </a:p>
          <a:p>
            <a:pPr marL="285750" indent="-285750">
              <a:lnSpc>
                <a:spcPts val="2600"/>
              </a:lnSpc>
              <a:buFont typeface="Arial" charset="0"/>
              <a:buChar char="•"/>
            </a:pP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nec</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sodales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odio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porttitor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quis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Vestibulum</a:t>
            </a:r>
            <a:r>
              <a:rPr lang="en-US" sz="2000" kern="1200" dirty="0">
                <a:solidFill>
                  <a:srgbClr val="5F6369"/>
                </a:solidFill>
                <a:effectLst/>
                <a:latin typeface="+mn-lt"/>
                <a:ea typeface="+mn-ea"/>
                <a:cs typeface="+mn-cs"/>
              </a:rPr>
              <a:t> sit </a:t>
            </a:r>
            <a:r>
              <a:rPr lang="en-US" sz="2000" kern="1200" dirty="0" err="1">
                <a:solidFill>
                  <a:srgbClr val="5F6369"/>
                </a:solidFill>
                <a:effectLst/>
                <a:latin typeface="+mn-lt"/>
                <a:ea typeface="+mn-ea"/>
                <a:cs typeface="+mn-cs"/>
              </a:rPr>
              <a:t>amet</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finibus</a:t>
            </a:r>
            <a:r>
              <a:rPr lang="en-US" sz="2000" kern="1200" dirty="0">
                <a:solidFill>
                  <a:srgbClr val="5F6369"/>
                </a:solidFill>
                <a:effectLst/>
                <a:latin typeface="+mn-lt"/>
                <a:ea typeface="+mn-ea"/>
                <a:cs typeface="+mn-cs"/>
              </a:rPr>
              <a:t> lacus. </a:t>
            </a:r>
            <a:r>
              <a:rPr lang="en-US" sz="2000" kern="1200" dirty="0" err="1">
                <a:solidFill>
                  <a:srgbClr val="5F6369"/>
                </a:solidFill>
                <a:effectLst/>
                <a:latin typeface="+mn-lt"/>
                <a:ea typeface="+mn-ea"/>
                <a:cs typeface="+mn-cs"/>
              </a:rPr>
              <a:t>Morbi</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quis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urna</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vel</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sapien</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posuere</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ullamcorper</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Mauris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sollicitudin</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sed</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odio</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eu</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commodo</a:t>
            </a:r>
            <a:r>
              <a:rPr lang="en-US" sz="2000" kern="1200" dirty="0">
                <a:solidFill>
                  <a:srgbClr val="5F6369"/>
                </a:solidFill>
                <a:effectLst/>
                <a:latin typeface="+mn-lt"/>
                <a:ea typeface="+mn-ea"/>
                <a:cs typeface="+mn-cs"/>
              </a:rPr>
              <a:t>. </a:t>
            </a:r>
          </a:p>
          <a:p>
            <a:pPr marL="285750" indent="-285750">
              <a:lnSpc>
                <a:spcPts val="2600"/>
              </a:lnSpc>
              <a:buFont typeface="Arial" charset="0"/>
              <a:buChar char="•"/>
            </a:pPr>
            <a:r>
              <a:rPr lang="en-US" sz="2000" kern="1200" dirty="0" err="1">
                <a:solidFill>
                  <a:srgbClr val="5F6369"/>
                </a:solidFill>
                <a:effectLst/>
                <a:latin typeface="+mn-lt"/>
                <a:ea typeface="+mn-ea"/>
                <a:cs typeface="+mn-cs"/>
              </a:rPr>
              <a:t>Sed</a:t>
            </a:r>
            <a:r>
              <a:rPr lang="en-US" sz="2000" kern="1200" dirty="0">
                <a:solidFill>
                  <a:srgbClr val="5F6369"/>
                </a:solidFill>
                <a:effectLst/>
                <a:latin typeface="+mn-lt"/>
                <a:ea typeface="+mn-ea"/>
                <a:cs typeface="+mn-cs"/>
              </a:rPr>
              <a:t> id porta quam, </a:t>
            </a:r>
            <a:r>
              <a:rPr lang="en-US" sz="2000" kern="1200" dirty="0" err="1">
                <a:solidFill>
                  <a:srgbClr val="5F6369"/>
                </a:solidFill>
                <a:effectLst/>
                <a:latin typeface="+mn-lt"/>
                <a:ea typeface="+mn-ea"/>
                <a:cs typeface="+mn-cs"/>
              </a:rPr>
              <a:t>rhoncus</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venenatis</a:t>
            </a:r>
            <a:r>
              <a:rPr lang="en-US" sz="2000" kern="1200" dirty="0">
                <a:solidFill>
                  <a:srgbClr val="5F6369"/>
                </a:solidFill>
                <a:effectLst/>
                <a:latin typeface="+mn-lt"/>
                <a:ea typeface="+mn-ea"/>
                <a:cs typeface="+mn-cs"/>
              </a:rPr>
              <a:t> ex. </a:t>
            </a:r>
            <a:r>
              <a:rPr lang="en-US" sz="2000" kern="1200" dirty="0" err="1">
                <a:solidFill>
                  <a:srgbClr val="5F6369"/>
                </a:solidFill>
                <a:effectLst/>
                <a:latin typeface="+mn-lt"/>
                <a:ea typeface="+mn-ea"/>
                <a:cs typeface="+mn-cs"/>
              </a:rPr>
              <a:t>Etiam</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elementum</a:t>
            </a:r>
            <a:r>
              <a:rPr lang="en-US" sz="2000" kern="1200" dirty="0">
                <a:solidFill>
                  <a:srgbClr val="5F6369"/>
                </a:solidFill>
                <a:effectLst/>
                <a:latin typeface="+mn-lt"/>
                <a:ea typeface="+mn-ea"/>
                <a:cs typeface="+mn-cs"/>
              </a:rPr>
              <a:t> gravida lorem </a:t>
            </a:r>
            <a:r>
              <a:rPr lang="en-US" sz="2000" kern="1200" dirty="0" err="1">
                <a:solidFill>
                  <a:srgbClr val="5F6369"/>
                </a:solidFill>
                <a:effectLst/>
                <a:latin typeface="+mn-lt"/>
                <a:ea typeface="+mn-ea"/>
                <a:cs typeface="+mn-cs"/>
              </a:rPr>
              <a:t>vel</a:t>
            </a:r>
            <a:r>
              <a:rPr lang="en-US" sz="2000" kern="1200" dirty="0">
                <a:solidFill>
                  <a:srgbClr val="5F6369"/>
                </a:solidFill>
                <a:effectLst/>
                <a:latin typeface="+mn-lt"/>
                <a:ea typeface="+mn-ea"/>
                <a:cs typeface="+mn-cs"/>
              </a:rPr>
              <a:t> </a:t>
            </a:r>
            <a:r>
              <a:rPr lang="en-US" sz="2000" kern="1200" dirty="0" err="1">
                <a:solidFill>
                  <a:srgbClr val="5F6369"/>
                </a:solidFill>
                <a:effectLst/>
                <a:latin typeface="+mn-lt"/>
                <a:ea typeface="+mn-ea"/>
                <a:cs typeface="+mn-cs"/>
              </a:rPr>
              <a:t>bibendum</a:t>
            </a:r>
            <a:r>
              <a:rPr lang="en-US" sz="2000" kern="1200" dirty="0">
                <a:solidFill>
                  <a:srgbClr val="5F6369"/>
                </a:solidFill>
                <a:effectLst/>
                <a:latin typeface="+mn-lt"/>
                <a:ea typeface="+mn-ea"/>
                <a:cs typeface="+mn-cs"/>
              </a:rPr>
              <a:t>. </a:t>
            </a:r>
          </a:p>
        </p:txBody>
      </p:sp>
      <p:sp>
        <p:nvSpPr>
          <p:cNvPr id="10" name="Text Placeholder 9"/>
          <p:cNvSpPr>
            <a:spLocks noGrp="1"/>
          </p:cNvSpPr>
          <p:nvPr>
            <p:ph type="body" sz="quarter" idx="13" hasCustomPrompt="1"/>
          </p:nvPr>
        </p:nvSpPr>
        <p:spPr>
          <a:xfrm>
            <a:off x="835025" y="4081463"/>
            <a:ext cx="3463925" cy="1790700"/>
          </a:xfrm>
        </p:spPr>
        <p:txBody>
          <a:bodyPr/>
          <a:lstStyle>
            <a:lvl1pPr marL="0" marR="0" indent="0" algn="l" defTabSz="914400" rtl="0" eaLnBrk="1" fontAlgn="auto" latinLnBrk="0" hangingPunct="1">
              <a:lnSpc>
                <a:spcPts val="2800"/>
              </a:lnSpc>
              <a:spcBef>
                <a:spcPts val="0"/>
              </a:spcBef>
              <a:spcAft>
                <a:spcPts val="0"/>
              </a:spcAft>
              <a:buClrTx/>
              <a:buSzTx/>
              <a:buFontTx/>
              <a:buNone/>
              <a:tabLst/>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lang="en-US" sz="2400" i="1" dirty="0">
                <a:solidFill>
                  <a:schemeClr val="accent1"/>
                </a:solidFill>
              </a:rPr>
              <a:t>Click to edit Master subhead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1"/>
            <a:endParaRPr lang="en-US" dirty="0"/>
          </a:p>
          <a:p>
            <a:pPr lvl="1"/>
            <a:r>
              <a:rPr lang="en-US" dirty="0"/>
              <a:t> 	 Third level</a:t>
            </a:r>
          </a:p>
        </p:txBody>
      </p:sp>
      <p:sp>
        <p:nvSpPr>
          <p:cNvPr id="8" name="Rectangle 7"/>
          <p:cNvSpPr/>
          <p:nvPr userDrawn="1"/>
        </p:nvSpPr>
        <p:spPr>
          <a:xfrm>
            <a:off x="0" y="0"/>
            <a:ext cx="12192000" cy="453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6"/>
          <p:cNvSpPr>
            <a:spLocks noGrp="1"/>
          </p:cNvSpPr>
          <p:nvPr>
            <p:ph type="title"/>
          </p:nvPr>
        </p:nvSpPr>
        <p:spPr>
          <a:xfrm>
            <a:off x="838200" y="857839"/>
            <a:ext cx="10515600" cy="832849"/>
          </a:xfrm>
          <a:prstGeom prst="rect">
            <a:avLst/>
          </a:prstGeom>
        </p:spPr>
        <p:txBody>
          <a:bodyPr vert="horz" lIns="0" tIns="0" rIns="0" bIns="0" rtlCol="0" anchor="t" anchorCtr="0">
            <a:noAutofit/>
          </a:bodyPr>
          <a:lstStyle/>
          <a:p>
            <a:r>
              <a:rPr lang="en-US" dirty="0"/>
              <a:t>Click to edit Master title style</a:t>
            </a:r>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2FAB-4A35-1344-85F0-26F6F6D76D07}"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7" r:id="rId3"/>
    <p:sldLayoutId id="2147483658" r:id="rId4"/>
    <p:sldLayoutId id="2147483652" r:id="rId5"/>
    <p:sldLayoutId id="2147483659" r:id="rId6"/>
    <p:sldLayoutId id="2147483651" r:id="rId7"/>
    <p:sldLayoutId id="2147483650" r:id="rId8"/>
    <p:sldLayoutId id="2147483660" r:id="rId9"/>
    <p:sldLayoutId id="2147483655" r:id="rId10"/>
    <p:sldLayoutId id="2147483661" r:id="rId11"/>
    <p:sldLayoutId id="2147483662" r:id="rId12"/>
    <p:sldLayoutId id="2147483663" r:id="rId13"/>
    <p:sldLayoutId id="2147483664" r:id="rId14"/>
    <p:sldLayoutId id="2147483670" r:id="rId15"/>
    <p:sldLayoutId id="2147483665" r:id="rId16"/>
    <p:sldLayoutId id="2147483666" r:id="rId17"/>
    <p:sldLayoutId id="2147483667" r:id="rId18"/>
    <p:sldLayoutId id="2147483669" r:id="rId19"/>
    <p:sldLayoutId id="2147483672" r:id="rId20"/>
    <p:sldLayoutId id="2147483671" r:id="rId21"/>
    <p:sldLayoutId id="2147483673" r:id="rId22"/>
  </p:sldLayoutIdLst>
  <p:hf hdr="0" ftr="0" dt="0"/>
  <p:txStyles>
    <p:titleStyle>
      <a:lvl1pPr algn="l" defTabSz="914400" rtl="0" eaLnBrk="1" latinLnBrk="0" hangingPunct="1">
        <a:lnSpc>
          <a:spcPct val="9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400" i="1" kern="1200">
          <a:solidFill>
            <a:schemeClr val="tx1"/>
          </a:solidFill>
          <a:latin typeface="+mn-lt"/>
          <a:ea typeface="+mn-ea"/>
          <a:cs typeface="+mn-cs"/>
        </a:defRPr>
      </a:lvl1pPr>
      <a:lvl2pPr marL="0" indent="0" algn="l" defTabSz="914400" rtl="0" eaLnBrk="1" latinLnBrk="0" hangingPunct="1">
        <a:lnSpc>
          <a:spcPct val="90000"/>
        </a:lnSpc>
        <a:spcBef>
          <a:spcPts val="0"/>
        </a:spcBef>
        <a:buFont typeface="Arial"/>
        <a:buNone/>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email@awb.or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4193932"/>
            <a:ext cx="8822108" cy="1204545"/>
          </a:xfrm>
        </p:spPr>
        <p:txBody>
          <a:bodyPr/>
          <a:lstStyle/>
          <a:p>
            <a:pPr algn="ctr"/>
            <a:r>
              <a:rPr lang="en-US" b="1" dirty="0"/>
              <a:t>Presentation to SHRM Olympia</a:t>
            </a:r>
            <a:endParaRPr lang="en-US" dirty="0"/>
          </a:p>
        </p:txBody>
      </p:sp>
      <p:sp>
        <p:nvSpPr>
          <p:cNvPr id="3" name="Text Placeholder 2"/>
          <p:cNvSpPr>
            <a:spLocks noGrp="1"/>
          </p:cNvSpPr>
          <p:nvPr>
            <p:ph type="body" sz="quarter" idx="10"/>
          </p:nvPr>
        </p:nvSpPr>
        <p:spPr>
          <a:xfrm>
            <a:off x="1735139" y="3033347"/>
            <a:ext cx="8611586" cy="1019908"/>
          </a:xfrm>
        </p:spPr>
        <p:txBody>
          <a:bodyPr/>
          <a:lstStyle/>
          <a:p>
            <a:pPr algn="ctr"/>
            <a:r>
              <a:rPr lang="en-US" dirty="0"/>
              <a:t>An overview of Employment Law Legislation for the 2021 Legislative Session.</a:t>
            </a:r>
          </a:p>
        </p:txBody>
      </p:sp>
      <p:sp>
        <p:nvSpPr>
          <p:cNvPr id="4" name="Text Placeholder 3"/>
          <p:cNvSpPr>
            <a:spLocks noGrp="1"/>
          </p:cNvSpPr>
          <p:nvPr>
            <p:ph type="body" sz="quarter" idx="11"/>
          </p:nvPr>
        </p:nvSpPr>
        <p:spPr>
          <a:xfrm>
            <a:off x="633663" y="5910263"/>
            <a:ext cx="10814537" cy="519112"/>
          </a:xfrm>
        </p:spPr>
        <p:txBody>
          <a:bodyPr>
            <a:noAutofit/>
          </a:bodyPr>
          <a:lstStyle/>
          <a:p>
            <a:pPr lvl="1">
              <a:spcBef>
                <a:spcPts val="1000"/>
              </a:spcBef>
            </a:pPr>
            <a:r>
              <a:rPr lang="en-US" dirty="0"/>
              <a:t>Presented by Bob Battles, AWB General Counsel and Government Affairs Director | March 23, 2021</a:t>
            </a:r>
          </a:p>
          <a:p>
            <a:endParaRPr lang="en-US" dirty="0">
              <a:solidFill>
                <a:schemeClr val="bg1"/>
              </a:solidFill>
            </a:endParaRPr>
          </a:p>
        </p:txBody>
      </p:sp>
    </p:spTree>
    <p:extLst>
      <p:ext uri="{BB962C8B-B14F-4D97-AF65-F5344CB8AC3E}">
        <p14:creationId xmlns:p14="http://schemas.microsoft.com/office/powerpoint/2010/main" val="210475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10</a:t>
            </a:fld>
            <a:endParaRPr lang="en-US" dirty="0"/>
          </a:p>
        </p:txBody>
      </p:sp>
      <p:sp>
        <p:nvSpPr>
          <p:cNvPr id="4" name="Text Placeholder 3"/>
          <p:cNvSpPr>
            <a:spLocks noGrp="1"/>
          </p:cNvSpPr>
          <p:nvPr>
            <p:ph type="body" sz="quarter" idx="12"/>
          </p:nvPr>
        </p:nvSpPr>
        <p:spPr>
          <a:xfrm>
            <a:off x="838200" y="2853034"/>
            <a:ext cx="10515600" cy="2671073"/>
          </a:xfrm>
        </p:spPr>
        <p:txBody>
          <a:bodyPr numCol="1">
            <a:normAutofit/>
          </a:bodyPr>
          <a:lstStyle/>
          <a:p>
            <a:r>
              <a:rPr lang="en-US" b="1" u="sng" dirty="0">
                <a:solidFill>
                  <a:srgbClr val="000000"/>
                </a:solidFill>
              </a:rPr>
              <a:t>Unemployment Insurance:  </a:t>
            </a:r>
          </a:p>
          <a:p>
            <a:r>
              <a:rPr lang="en-US" dirty="0"/>
              <a:t> </a:t>
            </a:r>
          </a:p>
          <a:p>
            <a:pPr lvl="0"/>
            <a:r>
              <a:rPr lang="en-US" u="sng" dirty="0"/>
              <a:t>ESSB 5061</a:t>
            </a:r>
            <a:r>
              <a:rPr lang="en-US" dirty="0"/>
              <a:t>-Unemployment insurance.  Concerning unemployment insurance. The bill reduced the Social tax rate; Suspended the Solvency tax through 2025; Makes all claims from March 22, 2020 to May 30, 2020 non chargeable to individual employers; Increased the weekly minimum benefit from 15% to 20% of the average weekly wage;  Modified the current Voluntary Contributions Program (VCP) to allow more employers to participate;  Modified the requirement to get legislative approval to adopt future emergency relief; Mandated a study of the taxable wage base and equity of the fund.  </a:t>
            </a:r>
          </a:p>
          <a:p>
            <a:pPr lvl="0"/>
            <a:endParaRPr lang="en-US" dirty="0"/>
          </a:p>
          <a:p>
            <a:endParaRPr lang="en-US" b="1" u="sng" dirty="0"/>
          </a:p>
        </p:txBody>
      </p:sp>
    </p:spTree>
    <p:extLst>
      <p:ext uri="{BB962C8B-B14F-4D97-AF65-F5344CB8AC3E}">
        <p14:creationId xmlns:p14="http://schemas.microsoft.com/office/powerpoint/2010/main" val="6368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1F80-AAEC-4159-8C53-F0CB7D4886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DBD3B1-E1D0-4319-8F8D-B40D60158C0C}"/>
              </a:ext>
            </a:extLst>
          </p:cNvPr>
          <p:cNvSpPr txBox="1"/>
          <p:nvPr/>
        </p:nvSpPr>
        <p:spPr>
          <a:xfrm>
            <a:off x="1300160" y="807181"/>
            <a:ext cx="9591680" cy="646331"/>
          </a:xfrm>
          <a:prstGeom prst="rect">
            <a:avLst/>
          </a:prstGeom>
          <a:noFill/>
          <a:effectLst>
            <a:outerShdw blurRad="50800" dist="63500" dir="2400000" algn="t" rotWithShape="0">
              <a:prstClr val="black">
                <a:alpha val="86000"/>
              </a:prstClr>
            </a:outerShdw>
          </a:effectLst>
        </p:spPr>
        <p:txBody>
          <a:bodyPr wrap="square" rtlCol="0">
            <a:spAutoFit/>
          </a:bodyPr>
          <a:lstStyle/>
          <a:p>
            <a:pPr algn="ctr"/>
            <a:r>
              <a:rPr lang="en-US" sz="3600" b="1" dirty="0">
                <a:solidFill>
                  <a:schemeClr val="bg1">
                    <a:lumMod val="95000"/>
                  </a:schemeClr>
                </a:solidFill>
                <a:latin typeface="Skolar Sans Latn" panose="020D0000000400000000" pitchFamily="34" charset="0"/>
              </a:rPr>
              <a:t>Unemployment Insurance</a:t>
            </a:r>
          </a:p>
        </p:txBody>
      </p:sp>
      <p:sp>
        <p:nvSpPr>
          <p:cNvPr id="4" name="Rectangle 3">
            <a:extLst>
              <a:ext uri="{FF2B5EF4-FFF2-40B4-BE49-F238E27FC236}">
                <a16:creationId xmlns:a16="http://schemas.microsoft.com/office/drawing/2014/main" id="{F87BBEBF-99F4-4A71-89FB-6D41603E1620}"/>
              </a:ext>
            </a:extLst>
          </p:cNvPr>
          <p:cNvSpPr/>
          <p:nvPr/>
        </p:nvSpPr>
        <p:spPr>
          <a:xfrm>
            <a:off x="1145628" y="2469931"/>
            <a:ext cx="9879724" cy="2816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9994214-9DB1-448C-96F9-E747985F16A5}"/>
              </a:ext>
            </a:extLst>
          </p:cNvPr>
          <p:cNvGraphicFramePr>
            <a:graphicFrameLocks noGrp="1"/>
          </p:cNvGraphicFramePr>
          <p:nvPr/>
        </p:nvGraphicFramePr>
        <p:xfrm>
          <a:off x="1151541" y="2438400"/>
          <a:ext cx="9867898" cy="2800350"/>
        </p:xfrm>
        <a:graphic>
          <a:graphicData uri="http://schemas.openxmlformats.org/drawingml/2006/table">
            <a:tbl>
              <a:tblPr firstRow="1" bandRow="1">
                <a:tableStyleId>{5C22544A-7EE6-4342-B048-85BDC9FD1C3A}</a:tableStyleId>
              </a:tblPr>
              <a:tblGrid>
                <a:gridCol w="866496">
                  <a:extLst>
                    <a:ext uri="{9D8B030D-6E8A-4147-A177-3AD203B41FA5}">
                      <a16:colId xmlns:a16="http://schemas.microsoft.com/office/drawing/2014/main" val="2883886533"/>
                    </a:ext>
                  </a:extLst>
                </a:gridCol>
                <a:gridCol w="469749">
                  <a:extLst>
                    <a:ext uri="{9D8B030D-6E8A-4147-A177-3AD203B41FA5}">
                      <a16:colId xmlns:a16="http://schemas.microsoft.com/office/drawing/2014/main" val="2691446774"/>
                    </a:ext>
                  </a:extLst>
                </a:gridCol>
                <a:gridCol w="1155328">
                  <a:extLst>
                    <a:ext uri="{9D8B030D-6E8A-4147-A177-3AD203B41FA5}">
                      <a16:colId xmlns:a16="http://schemas.microsoft.com/office/drawing/2014/main" val="3623435882"/>
                    </a:ext>
                  </a:extLst>
                </a:gridCol>
                <a:gridCol w="850626">
                  <a:extLst>
                    <a:ext uri="{9D8B030D-6E8A-4147-A177-3AD203B41FA5}">
                      <a16:colId xmlns:a16="http://schemas.microsoft.com/office/drawing/2014/main" val="2291037815"/>
                    </a:ext>
                  </a:extLst>
                </a:gridCol>
                <a:gridCol w="1053761">
                  <a:extLst>
                    <a:ext uri="{9D8B030D-6E8A-4147-A177-3AD203B41FA5}">
                      <a16:colId xmlns:a16="http://schemas.microsoft.com/office/drawing/2014/main" val="2735622724"/>
                    </a:ext>
                  </a:extLst>
                </a:gridCol>
                <a:gridCol w="1421942">
                  <a:extLst>
                    <a:ext uri="{9D8B030D-6E8A-4147-A177-3AD203B41FA5}">
                      <a16:colId xmlns:a16="http://schemas.microsoft.com/office/drawing/2014/main" val="3177541017"/>
                    </a:ext>
                  </a:extLst>
                </a:gridCol>
                <a:gridCol w="990281">
                  <a:extLst>
                    <a:ext uri="{9D8B030D-6E8A-4147-A177-3AD203B41FA5}">
                      <a16:colId xmlns:a16="http://schemas.microsoft.com/office/drawing/2014/main" val="1315171607"/>
                    </a:ext>
                  </a:extLst>
                </a:gridCol>
                <a:gridCol w="825234">
                  <a:extLst>
                    <a:ext uri="{9D8B030D-6E8A-4147-A177-3AD203B41FA5}">
                      <a16:colId xmlns:a16="http://schemas.microsoft.com/office/drawing/2014/main" val="1974627442"/>
                    </a:ext>
                  </a:extLst>
                </a:gridCol>
                <a:gridCol w="825234">
                  <a:extLst>
                    <a:ext uri="{9D8B030D-6E8A-4147-A177-3AD203B41FA5}">
                      <a16:colId xmlns:a16="http://schemas.microsoft.com/office/drawing/2014/main" val="2814382784"/>
                    </a:ext>
                  </a:extLst>
                </a:gridCol>
                <a:gridCol w="1409247">
                  <a:extLst>
                    <a:ext uri="{9D8B030D-6E8A-4147-A177-3AD203B41FA5}">
                      <a16:colId xmlns:a16="http://schemas.microsoft.com/office/drawing/2014/main" val="885195890"/>
                    </a:ext>
                  </a:extLst>
                </a:gridCol>
              </a:tblGrid>
              <a:tr h="571500">
                <a:tc>
                  <a:txBody>
                    <a:bodyPr/>
                    <a:lstStyle/>
                    <a:p>
                      <a:pPr algn="ctr" rtl="0" fontAlgn="t"/>
                      <a:r>
                        <a:rPr lang="en-US" sz="1700" u="none" strike="noStrike">
                          <a:effectLst/>
                        </a:rPr>
                        <a:t>Tax Rate </a:t>
                      </a:r>
                      <a:br>
                        <a:rPr lang="en-US" sz="1700" u="none" strike="noStrike">
                          <a:effectLst/>
                        </a:rPr>
                      </a:br>
                      <a:r>
                        <a:rPr lang="en-US" sz="1700" u="none" strike="noStrike">
                          <a:effectLst/>
                        </a:rPr>
                        <a:t>Class   </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Year</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Average Tax Rates</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Taxable</a:t>
                      </a:r>
                      <a:br>
                        <a:rPr lang="en-US" sz="1700" u="none" strike="noStrike">
                          <a:effectLst/>
                        </a:rPr>
                      </a:br>
                      <a:r>
                        <a:rPr lang="en-US" sz="1700" u="none" strike="noStrike">
                          <a:effectLst/>
                        </a:rPr>
                        <a:t>Wages </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dirty="0">
                          <a:effectLst/>
                        </a:rPr>
                        <a:t>Experience</a:t>
                      </a:r>
                      <a:br>
                        <a:rPr lang="en-US" sz="1700" u="none" strike="noStrike" dirty="0">
                          <a:effectLst/>
                        </a:rPr>
                      </a:br>
                      <a:r>
                        <a:rPr lang="en-US" sz="1700" u="none" strike="noStrike" dirty="0">
                          <a:effectLst/>
                        </a:rPr>
                        <a:t>Tax Rate </a:t>
                      </a:r>
                      <a:endParaRPr lang="en-US" sz="1700" b="1" i="0" u="none" strike="noStrike" dirty="0">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Graduated</a:t>
                      </a:r>
                      <a:br>
                        <a:rPr lang="en-US" sz="1700" u="none" strike="noStrike">
                          <a:effectLst/>
                        </a:rPr>
                      </a:br>
                      <a:r>
                        <a:rPr lang="en-US" sz="1700" u="none" strike="noStrike">
                          <a:effectLst/>
                        </a:rPr>
                        <a:t>Social Tax Rate </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dirty="0">
                          <a:effectLst/>
                        </a:rPr>
                        <a:t>Solvency</a:t>
                      </a:r>
                      <a:br>
                        <a:rPr lang="en-US" sz="1700" u="none" strike="noStrike" dirty="0">
                          <a:effectLst/>
                        </a:rPr>
                      </a:br>
                      <a:r>
                        <a:rPr lang="en-US" sz="1700" u="none" strike="noStrike" dirty="0">
                          <a:effectLst/>
                        </a:rPr>
                        <a:t>Surcharge </a:t>
                      </a:r>
                      <a:endParaRPr lang="en-US" sz="1700" b="1" i="0" u="none" strike="noStrike" dirty="0">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Total </a:t>
                      </a:r>
                      <a:br>
                        <a:rPr lang="en-US" sz="1700" u="none" strike="noStrike">
                          <a:effectLst/>
                        </a:rPr>
                      </a:br>
                      <a:r>
                        <a:rPr lang="en-US" sz="1700" u="none" strike="noStrike">
                          <a:effectLst/>
                        </a:rPr>
                        <a:t>Tax Rate</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Tax Paid</a:t>
                      </a:r>
                      <a:endParaRPr lang="en-US" sz="1700" b="1" i="0" u="none" strike="noStrike">
                        <a:solidFill>
                          <a:srgbClr val="FFFFFF"/>
                        </a:solidFill>
                        <a:effectLst/>
                        <a:latin typeface="Arial Narrow" panose="020B0606020202030204" pitchFamily="34" charset="0"/>
                      </a:endParaRPr>
                    </a:p>
                  </a:txBody>
                  <a:tcPr marL="9525" marR="9525" marT="9525" marB="0"/>
                </a:tc>
                <a:tc>
                  <a:txBody>
                    <a:bodyPr/>
                    <a:lstStyle/>
                    <a:p>
                      <a:pPr algn="ctr" rtl="0" fontAlgn="t"/>
                      <a:r>
                        <a:rPr lang="en-US" sz="1700" u="none" strike="noStrike">
                          <a:effectLst/>
                        </a:rPr>
                        <a:t>Average Tax</a:t>
                      </a:r>
                      <a:br>
                        <a:rPr lang="en-US" sz="1700" u="none" strike="noStrike">
                          <a:effectLst/>
                        </a:rPr>
                      </a:br>
                      <a:r>
                        <a:rPr lang="en-US" sz="1700" u="none" strike="noStrike">
                          <a:effectLst/>
                        </a:rPr>
                        <a:t> per Employee</a:t>
                      </a:r>
                      <a:endParaRPr lang="en-US" sz="1700" b="1" i="0" u="none" strike="noStrike">
                        <a:solidFill>
                          <a:srgbClr val="FFFFFF"/>
                        </a:solidFill>
                        <a:effectLst/>
                        <a:latin typeface="Calibri" panose="020F0502020204030204" pitchFamily="34" charset="0"/>
                      </a:endParaRPr>
                    </a:p>
                  </a:txBody>
                  <a:tcPr marL="9525" marR="9525" marT="9525" marB="0"/>
                </a:tc>
                <a:extLst>
                  <a:ext uri="{0D108BD9-81ED-4DB2-BD59-A6C34878D82A}">
                    <a16:rowId xmlns:a16="http://schemas.microsoft.com/office/drawing/2014/main" val="3724756642"/>
                  </a:ext>
                </a:extLst>
              </a:tr>
              <a:tr h="247650">
                <a:tc>
                  <a:txBody>
                    <a:bodyPr/>
                    <a:lstStyle/>
                    <a:p>
                      <a:pPr algn="ctr" rtl="0" fontAlgn="ctr"/>
                      <a:r>
                        <a:rPr lang="en-US" sz="1500" u="none" strike="noStrike" dirty="0">
                          <a:effectLst/>
                        </a:rPr>
                        <a:t>1</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dirty="0">
                          <a:effectLst/>
                        </a:rPr>
                        <a:t>0.10%</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0.10%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$56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6074810"/>
                  </a:ext>
                </a:extLst>
              </a:tr>
              <a:tr h="247650">
                <a:tc>
                  <a:txBody>
                    <a:bodyPr/>
                    <a:lstStyle/>
                    <a:p>
                      <a:pPr algn="ctr" rtl="0" fontAlgn="ctr"/>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0.49%</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0.49%</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$1,366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$273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7722164"/>
                  </a:ext>
                </a:extLst>
              </a:tr>
              <a:tr h="247650">
                <a:tc>
                  <a:txBody>
                    <a:bodyPr/>
                    <a:lstStyle/>
                    <a:p>
                      <a:pPr algn="ctr" rtl="0" fontAlgn="ctr"/>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Gov Proposal</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0.20%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0.20%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$560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$112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49809"/>
                  </a:ext>
                </a:extLst>
              </a:tr>
              <a:tr h="247650">
                <a:tc>
                  <a:txBody>
                    <a:bodyPr/>
                    <a:lstStyle/>
                    <a:p>
                      <a:pPr algn="ctr" rtl="0" fontAlgn="ctr"/>
                      <a:r>
                        <a:rPr lang="en-US" sz="1500" u="none" strike="noStrike">
                          <a:effectLst/>
                        </a:rPr>
                        <a:t>9</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dirty="0">
                          <a:effectLst/>
                        </a:rPr>
                        <a:t>$280,000 </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0.88%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0.18%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1.06%</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$2,968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$594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4404097"/>
                  </a:ext>
                </a:extLst>
              </a:tr>
              <a:tr h="247650">
                <a:tc>
                  <a:txBody>
                    <a:bodyPr/>
                    <a:lstStyle/>
                    <a:p>
                      <a:pPr algn="ctr" rtl="0" fontAlgn="ctr"/>
                      <a:r>
                        <a:rPr lang="en-US" sz="1500" u="none" strike="noStrike">
                          <a:effectLst/>
                        </a:rPr>
                        <a:t>9</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0.88%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0.88%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1.76%</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$4,924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$985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27733960"/>
                  </a:ext>
                </a:extLst>
              </a:tr>
              <a:tr h="247650">
                <a:tc>
                  <a:txBody>
                    <a:bodyPr/>
                    <a:lstStyle/>
                    <a:p>
                      <a:pPr algn="ctr" rtl="0" fontAlgn="ctr"/>
                      <a:r>
                        <a:rPr lang="en-US" sz="1500" u="none" strike="noStrike">
                          <a:effectLst/>
                        </a:rPr>
                        <a:t>9</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Gov Proposal</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0.88%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0.36%</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1.24%</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$3,472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$694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1688043"/>
                  </a:ext>
                </a:extLst>
              </a:tr>
              <a:tr h="247650">
                <a:tc>
                  <a:txBody>
                    <a:bodyPr/>
                    <a:lstStyle/>
                    <a:p>
                      <a:pPr algn="ctr" rtl="0" fontAlgn="ctr"/>
                      <a:r>
                        <a:rPr lang="en-US" sz="1500" u="none" strike="noStrike">
                          <a:effectLst/>
                        </a:rPr>
                        <a:t>13</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1.41%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0.22%</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1.63%</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$4,564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$913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6136406"/>
                  </a:ext>
                </a:extLst>
              </a:tr>
              <a:tr h="247650">
                <a:tc>
                  <a:txBody>
                    <a:bodyPr/>
                    <a:lstStyle/>
                    <a:p>
                      <a:pPr algn="ctr" rtl="0" fontAlgn="ctr"/>
                      <a:r>
                        <a:rPr lang="en-US" sz="1500" u="none" strike="noStrike">
                          <a:effectLst/>
                        </a:rPr>
                        <a:t>13</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Current Law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1.41%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1.07%</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2.48%</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$6,954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$1,391 </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2169127"/>
                  </a:ext>
                </a:extLst>
              </a:tr>
              <a:tr h="247650">
                <a:tc>
                  <a:txBody>
                    <a:bodyPr/>
                    <a:lstStyle/>
                    <a:p>
                      <a:pPr algn="ctr" rtl="0" fontAlgn="ctr"/>
                      <a:r>
                        <a:rPr lang="en-US" sz="1500" u="none" strike="noStrike">
                          <a:effectLst/>
                        </a:rPr>
                        <a:t>13</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2021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Gov Proposal</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$280,000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1.41%</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0.44%</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0.00%</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1.85%</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$5,180 </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dirty="0">
                          <a:effectLst/>
                        </a:rPr>
                        <a:t>$1,036 </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7248265"/>
                  </a:ext>
                </a:extLst>
              </a:tr>
            </a:tbl>
          </a:graphicData>
        </a:graphic>
      </p:graphicFrame>
    </p:spTree>
    <p:extLst>
      <p:ext uri="{BB962C8B-B14F-4D97-AF65-F5344CB8AC3E}">
        <p14:creationId xmlns:p14="http://schemas.microsoft.com/office/powerpoint/2010/main" val="48778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4FAFC4-4516-42E1-BFD8-6400773DCC26}"/>
              </a:ext>
            </a:extLst>
          </p:cNvPr>
          <p:cNvSpPr>
            <a:spLocks noGrp="1"/>
          </p:cNvSpPr>
          <p:nvPr>
            <p:ph type="sldNum" sz="quarter" idx="11"/>
          </p:nvPr>
        </p:nvSpPr>
        <p:spPr/>
        <p:txBody>
          <a:bodyPr/>
          <a:lstStyle/>
          <a:p>
            <a:fld id="{BC722FAB-4A35-1344-85F0-26F6F6D76D07}" type="slidenum">
              <a:rPr lang="en-US" smtClean="0"/>
              <a:pPr/>
              <a:t>12</a:t>
            </a:fld>
            <a:endParaRPr lang="en-US" dirty="0"/>
          </a:p>
        </p:txBody>
      </p:sp>
      <p:graphicFrame>
        <p:nvGraphicFramePr>
          <p:cNvPr id="8" name="Table 8">
            <a:extLst>
              <a:ext uri="{FF2B5EF4-FFF2-40B4-BE49-F238E27FC236}">
                <a16:creationId xmlns:a16="http://schemas.microsoft.com/office/drawing/2014/main" id="{3EC914A0-4A12-4948-BF1B-DECA40B61116}"/>
              </a:ext>
            </a:extLst>
          </p:cNvPr>
          <p:cNvGraphicFramePr>
            <a:graphicFrameLocks noGrp="1"/>
          </p:cNvGraphicFramePr>
          <p:nvPr/>
        </p:nvGraphicFramePr>
        <p:xfrm>
          <a:off x="101601" y="1006377"/>
          <a:ext cx="5892799" cy="56692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796370246"/>
                    </a:ext>
                  </a:extLst>
                </a:gridCol>
                <a:gridCol w="1466483">
                  <a:extLst>
                    <a:ext uri="{9D8B030D-6E8A-4147-A177-3AD203B41FA5}">
                      <a16:colId xmlns:a16="http://schemas.microsoft.com/office/drawing/2014/main" val="1335035507"/>
                    </a:ext>
                  </a:extLst>
                </a:gridCol>
                <a:gridCol w="919775">
                  <a:extLst>
                    <a:ext uri="{9D8B030D-6E8A-4147-A177-3AD203B41FA5}">
                      <a16:colId xmlns:a16="http://schemas.microsoft.com/office/drawing/2014/main" val="2909425107"/>
                    </a:ext>
                  </a:extLst>
                </a:gridCol>
                <a:gridCol w="966541">
                  <a:extLst>
                    <a:ext uri="{9D8B030D-6E8A-4147-A177-3AD203B41FA5}">
                      <a16:colId xmlns:a16="http://schemas.microsoft.com/office/drawing/2014/main" val="2306917482"/>
                    </a:ext>
                  </a:extLst>
                </a:gridCol>
              </a:tblGrid>
              <a:tr h="331429">
                <a:tc>
                  <a:txBody>
                    <a:bodyPr/>
                    <a:lstStyle/>
                    <a:p>
                      <a:pPr algn="ctr"/>
                      <a:r>
                        <a:rPr lang="en-US" b="1" dirty="0">
                          <a:solidFill>
                            <a:schemeClr val="bg1"/>
                          </a:solidFill>
                        </a:rPr>
                        <a:t>INDUSTRY SECTOR</a:t>
                      </a:r>
                    </a:p>
                  </a:txBody>
                  <a:tcPr/>
                </a:tc>
                <a:tc>
                  <a:txBody>
                    <a:bodyPr/>
                    <a:lstStyle/>
                    <a:p>
                      <a:pPr algn="ctr"/>
                      <a:r>
                        <a:rPr lang="en-US" b="1" dirty="0">
                          <a:solidFill>
                            <a:schemeClr val="bg1"/>
                          </a:solidFill>
                        </a:rPr>
                        <a:t>EMPLOYERS</a:t>
                      </a:r>
                    </a:p>
                  </a:txBody>
                  <a:tcPr/>
                </a:tc>
                <a:tc>
                  <a:txBody>
                    <a:bodyPr/>
                    <a:lstStyle/>
                    <a:p>
                      <a:pPr algn="ctr"/>
                      <a:r>
                        <a:rPr lang="en-US" b="1" dirty="0">
                          <a:solidFill>
                            <a:schemeClr val="bg1"/>
                          </a:solidFill>
                        </a:rPr>
                        <a:t>+ 8 RC</a:t>
                      </a:r>
                    </a:p>
                  </a:txBody>
                  <a:tcPr/>
                </a:tc>
                <a:tc>
                  <a:txBody>
                    <a:bodyPr/>
                    <a:lstStyle/>
                    <a:p>
                      <a:pPr algn="ctr"/>
                      <a:r>
                        <a:rPr lang="en-US" b="1" dirty="0">
                          <a:solidFill>
                            <a:schemeClr val="bg1"/>
                          </a:solidFill>
                        </a:rPr>
                        <a:t>+ 12 RC</a:t>
                      </a:r>
                    </a:p>
                  </a:txBody>
                  <a:tcPr/>
                </a:tc>
                <a:extLst>
                  <a:ext uri="{0D108BD9-81ED-4DB2-BD59-A6C34878D82A}">
                    <a16:rowId xmlns:a16="http://schemas.microsoft.com/office/drawing/2014/main" val="3918358597"/>
                  </a:ext>
                </a:extLst>
              </a:tr>
              <a:tr h="580001">
                <a:tc>
                  <a:txBody>
                    <a:bodyPr/>
                    <a:lstStyle/>
                    <a:p>
                      <a:r>
                        <a:rPr lang="en-US" dirty="0"/>
                        <a:t>Accommodation &amp; Food Services</a:t>
                      </a:r>
                    </a:p>
                  </a:txBody>
                  <a:tcPr/>
                </a:tc>
                <a:tc>
                  <a:txBody>
                    <a:bodyPr/>
                    <a:lstStyle/>
                    <a:p>
                      <a:pPr algn="ctr"/>
                      <a:r>
                        <a:rPr lang="en-US" dirty="0"/>
                        <a:t>16,406</a:t>
                      </a:r>
                    </a:p>
                  </a:txBody>
                  <a:tcPr/>
                </a:tc>
                <a:tc>
                  <a:txBody>
                    <a:bodyPr/>
                    <a:lstStyle/>
                    <a:p>
                      <a:pPr algn="ctr"/>
                      <a:r>
                        <a:rPr lang="en-US" dirty="0"/>
                        <a:t>5,536</a:t>
                      </a:r>
                    </a:p>
                  </a:txBody>
                  <a:tcPr/>
                </a:tc>
                <a:tc>
                  <a:txBody>
                    <a:bodyPr/>
                    <a:lstStyle/>
                    <a:p>
                      <a:pPr algn="ctr"/>
                      <a:r>
                        <a:rPr lang="en-US" dirty="0"/>
                        <a:t>3,990</a:t>
                      </a:r>
                    </a:p>
                  </a:txBody>
                  <a:tcPr/>
                </a:tc>
                <a:extLst>
                  <a:ext uri="{0D108BD9-81ED-4DB2-BD59-A6C34878D82A}">
                    <a16:rowId xmlns:a16="http://schemas.microsoft.com/office/drawing/2014/main" val="2338324836"/>
                  </a:ext>
                </a:extLst>
              </a:tr>
              <a:tr h="580001">
                <a:tc>
                  <a:txBody>
                    <a:bodyPr/>
                    <a:lstStyle/>
                    <a:p>
                      <a:r>
                        <a:rPr lang="en-US" dirty="0"/>
                        <a:t>Administrative, Support, Waste Management</a:t>
                      </a:r>
                    </a:p>
                  </a:txBody>
                  <a:tcPr/>
                </a:tc>
                <a:tc>
                  <a:txBody>
                    <a:bodyPr/>
                    <a:lstStyle/>
                    <a:p>
                      <a:pPr algn="ctr"/>
                      <a:r>
                        <a:rPr lang="en-US" dirty="0"/>
                        <a:t>13,804</a:t>
                      </a:r>
                    </a:p>
                  </a:txBody>
                  <a:tcPr/>
                </a:tc>
                <a:tc>
                  <a:txBody>
                    <a:bodyPr/>
                    <a:lstStyle/>
                    <a:p>
                      <a:pPr algn="ctr"/>
                      <a:r>
                        <a:rPr lang="en-US" dirty="0"/>
                        <a:t>1,541</a:t>
                      </a:r>
                    </a:p>
                  </a:txBody>
                  <a:tcPr/>
                </a:tc>
                <a:tc>
                  <a:txBody>
                    <a:bodyPr/>
                    <a:lstStyle/>
                    <a:p>
                      <a:pPr algn="ctr"/>
                      <a:r>
                        <a:rPr lang="en-US" dirty="0"/>
                        <a:t>981</a:t>
                      </a:r>
                    </a:p>
                  </a:txBody>
                  <a:tcPr/>
                </a:tc>
                <a:extLst>
                  <a:ext uri="{0D108BD9-81ED-4DB2-BD59-A6C34878D82A}">
                    <a16:rowId xmlns:a16="http://schemas.microsoft.com/office/drawing/2014/main" val="2238078295"/>
                  </a:ext>
                </a:extLst>
              </a:tr>
              <a:tr h="580001">
                <a:tc>
                  <a:txBody>
                    <a:bodyPr/>
                    <a:lstStyle/>
                    <a:p>
                      <a:r>
                        <a:rPr lang="en-US" dirty="0"/>
                        <a:t>Agriculture, Forestry, Fishing and Hunting</a:t>
                      </a:r>
                    </a:p>
                  </a:txBody>
                  <a:tcPr/>
                </a:tc>
                <a:tc>
                  <a:txBody>
                    <a:bodyPr/>
                    <a:lstStyle/>
                    <a:p>
                      <a:pPr algn="ctr"/>
                      <a:r>
                        <a:rPr lang="en-US" dirty="0"/>
                        <a:t>7,086</a:t>
                      </a:r>
                    </a:p>
                  </a:txBody>
                  <a:tcPr/>
                </a:tc>
                <a:tc>
                  <a:txBody>
                    <a:bodyPr/>
                    <a:lstStyle/>
                    <a:p>
                      <a:pPr algn="ctr"/>
                      <a:r>
                        <a:rPr lang="en-US" dirty="0"/>
                        <a:t>374</a:t>
                      </a:r>
                    </a:p>
                  </a:txBody>
                  <a:tcPr/>
                </a:tc>
                <a:tc>
                  <a:txBody>
                    <a:bodyPr/>
                    <a:lstStyle/>
                    <a:p>
                      <a:pPr algn="ctr"/>
                      <a:r>
                        <a:rPr lang="en-US" dirty="0"/>
                        <a:t>205</a:t>
                      </a:r>
                    </a:p>
                  </a:txBody>
                  <a:tcPr/>
                </a:tc>
                <a:extLst>
                  <a:ext uri="{0D108BD9-81ED-4DB2-BD59-A6C34878D82A}">
                    <a16:rowId xmlns:a16="http://schemas.microsoft.com/office/drawing/2014/main" val="4104372588"/>
                  </a:ext>
                </a:extLst>
              </a:tr>
              <a:tr h="580001">
                <a:tc>
                  <a:txBody>
                    <a:bodyPr/>
                    <a:lstStyle/>
                    <a:p>
                      <a:r>
                        <a:rPr lang="en-US" dirty="0"/>
                        <a:t>Arts, Entertainment, and Recreation</a:t>
                      </a:r>
                    </a:p>
                  </a:txBody>
                  <a:tcPr/>
                </a:tc>
                <a:tc>
                  <a:txBody>
                    <a:bodyPr/>
                    <a:lstStyle/>
                    <a:p>
                      <a:pPr algn="ctr"/>
                      <a:r>
                        <a:rPr lang="en-US" dirty="0"/>
                        <a:t>3,150</a:t>
                      </a:r>
                    </a:p>
                  </a:txBody>
                  <a:tcPr/>
                </a:tc>
                <a:tc>
                  <a:txBody>
                    <a:bodyPr/>
                    <a:lstStyle/>
                    <a:p>
                      <a:pPr algn="ctr"/>
                      <a:r>
                        <a:rPr lang="en-US" dirty="0"/>
                        <a:t>807</a:t>
                      </a:r>
                    </a:p>
                  </a:txBody>
                  <a:tcPr/>
                </a:tc>
                <a:tc>
                  <a:txBody>
                    <a:bodyPr/>
                    <a:lstStyle/>
                    <a:p>
                      <a:pPr algn="ctr"/>
                      <a:r>
                        <a:rPr lang="en-US" dirty="0"/>
                        <a:t>588</a:t>
                      </a:r>
                    </a:p>
                  </a:txBody>
                  <a:tcPr/>
                </a:tc>
                <a:extLst>
                  <a:ext uri="{0D108BD9-81ED-4DB2-BD59-A6C34878D82A}">
                    <a16:rowId xmlns:a16="http://schemas.microsoft.com/office/drawing/2014/main" val="4201623174"/>
                  </a:ext>
                </a:extLst>
              </a:tr>
              <a:tr h="331429">
                <a:tc>
                  <a:txBody>
                    <a:bodyPr/>
                    <a:lstStyle/>
                    <a:p>
                      <a:r>
                        <a:rPr lang="en-US" dirty="0"/>
                        <a:t>Construction</a:t>
                      </a:r>
                    </a:p>
                  </a:txBody>
                  <a:tcPr/>
                </a:tc>
                <a:tc>
                  <a:txBody>
                    <a:bodyPr/>
                    <a:lstStyle/>
                    <a:p>
                      <a:pPr algn="ctr"/>
                      <a:r>
                        <a:rPr lang="en-US" dirty="0"/>
                        <a:t>29,887</a:t>
                      </a:r>
                    </a:p>
                  </a:txBody>
                  <a:tcPr/>
                </a:tc>
                <a:tc>
                  <a:txBody>
                    <a:bodyPr/>
                    <a:lstStyle/>
                    <a:p>
                      <a:pPr algn="ctr"/>
                      <a:r>
                        <a:rPr lang="en-US" dirty="0"/>
                        <a:t>4,451</a:t>
                      </a:r>
                    </a:p>
                  </a:txBody>
                  <a:tcPr/>
                </a:tc>
                <a:tc>
                  <a:txBody>
                    <a:bodyPr/>
                    <a:lstStyle/>
                    <a:p>
                      <a:pPr algn="ctr"/>
                      <a:r>
                        <a:rPr lang="en-US" dirty="0"/>
                        <a:t>2,800</a:t>
                      </a:r>
                    </a:p>
                  </a:txBody>
                  <a:tcPr/>
                </a:tc>
                <a:extLst>
                  <a:ext uri="{0D108BD9-81ED-4DB2-BD59-A6C34878D82A}">
                    <a16:rowId xmlns:a16="http://schemas.microsoft.com/office/drawing/2014/main" val="3719813000"/>
                  </a:ext>
                </a:extLst>
              </a:tr>
              <a:tr h="331429">
                <a:tc>
                  <a:txBody>
                    <a:bodyPr/>
                    <a:lstStyle/>
                    <a:p>
                      <a:r>
                        <a:rPr lang="en-US" dirty="0"/>
                        <a:t>Educational Services</a:t>
                      </a:r>
                    </a:p>
                  </a:txBody>
                  <a:tcPr/>
                </a:tc>
                <a:tc>
                  <a:txBody>
                    <a:bodyPr/>
                    <a:lstStyle/>
                    <a:p>
                      <a:pPr algn="ctr"/>
                      <a:r>
                        <a:rPr lang="en-US" dirty="0"/>
                        <a:t>3,605</a:t>
                      </a:r>
                    </a:p>
                  </a:txBody>
                  <a:tcPr/>
                </a:tc>
                <a:tc>
                  <a:txBody>
                    <a:bodyPr/>
                    <a:lstStyle/>
                    <a:p>
                      <a:pPr algn="ctr"/>
                      <a:r>
                        <a:rPr lang="en-US" dirty="0"/>
                        <a:t>533</a:t>
                      </a:r>
                    </a:p>
                  </a:txBody>
                  <a:tcPr/>
                </a:tc>
                <a:tc>
                  <a:txBody>
                    <a:bodyPr/>
                    <a:lstStyle/>
                    <a:p>
                      <a:pPr algn="ctr"/>
                      <a:r>
                        <a:rPr lang="en-US" dirty="0"/>
                        <a:t>350</a:t>
                      </a:r>
                    </a:p>
                  </a:txBody>
                  <a:tcPr/>
                </a:tc>
                <a:extLst>
                  <a:ext uri="{0D108BD9-81ED-4DB2-BD59-A6C34878D82A}">
                    <a16:rowId xmlns:a16="http://schemas.microsoft.com/office/drawing/2014/main" val="2778937806"/>
                  </a:ext>
                </a:extLst>
              </a:tr>
              <a:tr h="331429">
                <a:tc>
                  <a:txBody>
                    <a:bodyPr/>
                    <a:lstStyle/>
                    <a:p>
                      <a:r>
                        <a:rPr lang="en-US" dirty="0"/>
                        <a:t>Finance &amp; Insurance</a:t>
                      </a:r>
                    </a:p>
                  </a:txBody>
                  <a:tcPr/>
                </a:tc>
                <a:tc>
                  <a:txBody>
                    <a:bodyPr/>
                    <a:lstStyle/>
                    <a:p>
                      <a:pPr algn="ctr"/>
                      <a:r>
                        <a:rPr lang="en-US" dirty="0"/>
                        <a:t>6,533</a:t>
                      </a:r>
                    </a:p>
                  </a:txBody>
                  <a:tcPr/>
                </a:tc>
                <a:tc>
                  <a:txBody>
                    <a:bodyPr/>
                    <a:lstStyle/>
                    <a:p>
                      <a:pPr algn="ctr"/>
                      <a:r>
                        <a:rPr lang="en-US" dirty="0"/>
                        <a:t>390</a:t>
                      </a:r>
                    </a:p>
                  </a:txBody>
                  <a:tcPr/>
                </a:tc>
                <a:tc>
                  <a:txBody>
                    <a:bodyPr/>
                    <a:lstStyle/>
                    <a:p>
                      <a:pPr algn="ctr"/>
                      <a:r>
                        <a:rPr lang="en-US" dirty="0"/>
                        <a:t>262</a:t>
                      </a:r>
                    </a:p>
                  </a:txBody>
                  <a:tcPr/>
                </a:tc>
                <a:extLst>
                  <a:ext uri="{0D108BD9-81ED-4DB2-BD59-A6C34878D82A}">
                    <a16:rowId xmlns:a16="http://schemas.microsoft.com/office/drawing/2014/main" val="1316025430"/>
                  </a:ext>
                </a:extLst>
              </a:tr>
              <a:tr h="580001">
                <a:tc>
                  <a:txBody>
                    <a:bodyPr/>
                    <a:lstStyle/>
                    <a:p>
                      <a:r>
                        <a:rPr lang="en-US" dirty="0"/>
                        <a:t>Health Care &amp; Social Assistance</a:t>
                      </a:r>
                    </a:p>
                  </a:txBody>
                  <a:tcPr/>
                </a:tc>
                <a:tc>
                  <a:txBody>
                    <a:bodyPr/>
                    <a:lstStyle/>
                    <a:p>
                      <a:pPr algn="ctr"/>
                      <a:r>
                        <a:rPr lang="en-US" dirty="0"/>
                        <a:t>78,945</a:t>
                      </a:r>
                    </a:p>
                  </a:txBody>
                  <a:tcPr/>
                </a:tc>
                <a:tc>
                  <a:txBody>
                    <a:bodyPr/>
                    <a:lstStyle/>
                    <a:p>
                      <a:pPr algn="ctr"/>
                      <a:r>
                        <a:rPr lang="en-US" dirty="0"/>
                        <a:t>6,746</a:t>
                      </a:r>
                    </a:p>
                  </a:txBody>
                  <a:tcPr/>
                </a:tc>
                <a:tc>
                  <a:txBody>
                    <a:bodyPr/>
                    <a:lstStyle/>
                    <a:p>
                      <a:pPr algn="ctr"/>
                      <a:r>
                        <a:rPr lang="en-US" dirty="0"/>
                        <a:t>4,885</a:t>
                      </a:r>
                    </a:p>
                  </a:txBody>
                  <a:tcPr/>
                </a:tc>
                <a:extLst>
                  <a:ext uri="{0D108BD9-81ED-4DB2-BD59-A6C34878D82A}">
                    <a16:rowId xmlns:a16="http://schemas.microsoft.com/office/drawing/2014/main" val="2406540229"/>
                  </a:ext>
                </a:extLst>
              </a:tr>
              <a:tr h="331429">
                <a:tc>
                  <a:txBody>
                    <a:bodyPr/>
                    <a:lstStyle/>
                    <a:p>
                      <a:r>
                        <a:rPr lang="en-US" dirty="0"/>
                        <a:t>Information</a:t>
                      </a:r>
                    </a:p>
                  </a:txBody>
                  <a:tcPr/>
                </a:tc>
                <a:tc>
                  <a:txBody>
                    <a:bodyPr/>
                    <a:lstStyle/>
                    <a:p>
                      <a:pPr algn="ctr"/>
                      <a:r>
                        <a:rPr lang="en-US" dirty="0"/>
                        <a:t>5,225</a:t>
                      </a:r>
                    </a:p>
                  </a:txBody>
                  <a:tcPr/>
                </a:tc>
                <a:tc>
                  <a:txBody>
                    <a:bodyPr/>
                    <a:lstStyle/>
                    <a:p>
                      <a:pPr algn="ctr"/>
                      <a:r>
                        <a:rPr lang="en-US" dirty="0"/>
                        <a:t>347</a:t>
                      </a:r>
                    </a:p>
                  </a:txBody>
                  <a:tcPr/>
                </a:tc>
                <a:tc>
                  <a:txBody>
                    <a:bodyPr/>
                    <a:lstStyle/>
                    <a:p>
                      <a:pPr algn="ctr"/>
                      <a:r>
                        <a:rPr lang="en-US" dirty="0"/>
                        <a:t>236</a:t>
                      </a:r>
                    </a:p>
                  </a:txBody>
                  <a:tcPr/>
                </a:tc>
                <a:extLst>
                  <a:ext uri="{0D108BD9-81ED-4DB2-BD59-A6C34878D82A}">
                    <a16:rowId xmlns:a16="http://schemas.microsoft.com/office/drawing/2014/main" val="3621018358"/>
                  </a:ext>
                </a:extLst>
              </a:tr>
              <a:tr h="580001">
                <a:tc>
                  <a:txBody>
                    <a:bodyPr/>
                    <a:lstStyle/>
                    <a:p>
                      <a:r>
                        <a:rPr lang="en-US" dirty="0"/>
                        <a:t>Management of Companies &amp; Enterprises</a:t>
                      </a:r>
                    </a:p>
                  </a:txBody>
                  <a:tcPr/>
                </a:tc>
                <a:tc>
                  <a:txBody>
                    <a:bodyPr/>
                    <a:lstStyle/>
                    <a:p>
                      <a:pPr algn="ctr"/>
                      <a:r>
                        <a:rPr lang="en-US" dirty="0"/>
                        <a:t>317</a:t>
                      </a:r>
                    </a:p>
                  </a:txBody>
                  <a:tcPr/>
                </a:tc>
                <a:tc>
                  <a:txBody>
                    <a:bodyPr/>
                    <a:lstStyle/>
                    <a:p>
                      <a:pPr algn="ctr"/>
                      <a:r>
                        <a:rPr lang="en-US" dirty="0"/>
                        <a:t>28</a:t>
                      </a:r>
                    </a:p>
                  </a:txBody>
                  <a:tcPr/>
                </a:tc>
                <a:tc>
                  <a:txBody>
                    <a:bodyPr/>
                    <a:lstStyle/>
                    <a:p>
                      <a:pPr algn="ctr"/>
                      <a:r>
                        <a:rPr lang="en-US" dirty="0"/>
                        <a:t>15</a:t>
                      </a:r>
                    </a:p>
                  </a:txBody>
                  <a:tcPr/>
                </a:tc>
                <a:extLst>
                  <a:ext uri="{0D108BD9-81ED-4DB2-BD59-A6C34878D82A}">
                    <a16:rowId xmlns:a16="http://schemas.microsoft.com/office/drawing/2014/main" val="2386219237"/>
                  </a:ext>
                </a:extLst>
              </a:tr>
            </a:tbl>
          </a:graphicData>
        </a:graphic>
      </p:graphicFrame>
      <p:graphicFrame>
        <p:nvGraphicFramePr>
          <p:cNvPr id="13" name="Table 8">
            <a:extLst>
              <a:ext uri="{FF2B5EF4-FFF2-40B4-BE49-F238E27FC236}">
                <a16:creationId xmlns:a16="http://schemas.microsoft.com/office/drawing/2014/main" id="{5FFA5C46-1237-4FF0-AA17-EE09EE3ED77A}"/>
              </a:ext>
            </a:extLst>
          </p:cNvPr>
          <p:cNvGraphicFramePr>
            <a:graphicFrameLocks noGrp="1"/>
          </p:cNvGraphicFramePr>
          <p:nvPr/>
        </p:nvGraphicFramePr>
        <p:xfrm>
          <a:off x="6096000" y="1006376"/>
          <a:ext cx="5892799" cy="5684702"/>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796370246"/>
                    </a:ext>
                  </a:extLst>
                </a:gridCol>
                <a:gridCol w="1466483">
                  <a:extLst>
                    <a:ext uri="{9D8B030D-6E8A-4147-A177-3AD203B41FA5}">
                      <a16:colId xmlns:a16="http://schemas.microsoft.com/office/drawing/2014/main" val="1335035507"/>
                    </a:ext>
                  </a:extLst>
                </a:gridCol>
                <a:gridCol w="919775">
                  <a:extLst>
                    <a:ext uri="{9D8B030D-6E8A-4147-A177-3AD203B41FA5}">
                      <a16:colId xmlns:a16="http://schemas.microsoft.com/office/drawing/2014/main" val="2909425107"/>
                    </a:ext>
                  </a:extLst>
                </a:gridCol>
                <a:gridCol w="966541">
                  <a:extLst>
                    <a:ext uri="{9D8B030D-6E8A-4147-A177-3AD203B41FA5}">
                      <a16:colId xmlns:a16="http://schemas.microsoft.com/office/drawing/2014/main" val="2306917482"/>
                    </a:ext>
                  </a:extLst>
                </a:gridCol>
              </a:tblGrid>
              <a:tr h="368334">
                <a:tc>
                  <a:txBody>
                    <a:bodyPr/>
                    <a:lstStyle/>
                    <a:p>
                      <a:pPr algn="ctr"/>
                      <a:r>
                        <a:rPr lang="en-US" b="1" dirty="0">
                          <a:solidFill>
                            <a:schemeClr val="bg1"/>
                          </a:solidFill>
                        </a:rPr>
                        <a:t>INDUSTRY SECTOR</a:t>
                      </a:r>
                    </a:p>
                  </a:txBody>
                  <a:tcPr/>
                </a:tc>
                <a:tc>
                  <a:txBody>
                    <a:bodyPr/>
                    <a:lstStyle/>
                    <a:p>
                      <a:pPr algn="ctr"/>
                      <a:r>
                        <a:rPr lang="en-US" b="1" dirty="0">
                          <a:solidFill>
                            <a:schemeClr val="bg1"/>
                          </a:solidFill>
                        </a:rPr>
                        <a:t>EMPLOYERS</a:t>
                      </a:r>
                    </a:p>
                  </a:txBody>
                  <a:tcPr/>
                </a:tc>
                <a:tc>
                  <a:txBody>
                    <a:bodyPr/>
                    <a:lstStyle/>
                    <a:p>
                      <a:pPr algn="ctr"/>
                      <a:r>
                        <a:rPr lang="en-US" b="1" dirty="0">
                          <a:solidFill>
                            <a:schemeClr val="bg1"/>
                          </a:solidFill>
                        </a:rPr>
                        <a:t>+ 8 RC</a:t>
                      </a:r>
                    </a:p>
                  </a:txBody>
                  <a:tcPr/>
                </a:tc>
                <a:tc>
                  <a:txBody>
                    <a:bodyPr/>
                    <a:lstStyle/>
                    <a:p>
                      <a:pPr algn="ctr"/>
                      <a:r>
                        <a:rPr lang="en-US" b="1" dirty="0">
                          <a:solidFill>
                            <a:schemeClr val="bg1"/>
                          </a:solidFill>
                        </a:rPr>
                        <a:t>+ 12 RC</a:t>
                      </a:r>
                    </a:p>
                  </a:txBody>
                  <a:tcPr/>
                </a:tc>
                <a:extLst>
                  <a:ext uri="{0D108BD9-81ED-4DB2-BD59-A6C34878D82A}">
                    <a16:rowId xmlns:a16="http://schemas.microsoft.com/office/drawing/2014/main" val="3918358597"/>
                  </a:ext>
                </a:extLst>
              </a:tr>
              <a:tr h="494223">
                <a:tc>
                  <a:txBody>
                    <a:bodyPr/>
                    <a:lstStyle/>
                    <a:p>
                      <a:r>
                        <a:rPr lang="en-US" dirty="0"/>
                        <a:t>Manufacturing</a:t>
                      </a:r>
                    </a:p>
                  </a:txBody>
                  <a:tcPr/>
                </a:tc>
                <a:tc>
                  <a:txBody>
                    <a:bodyPr/>
                    <a:lstStyle/>
                    <a:p>
                      <a:pPr algn="ctr"/>
                      <a:r>
                        <a:rPr lang="en-US" dirty="0"/>
                        <a:t>7,931</a:t>
                      </a:r>
                    </a:p>
                  </a:txBody>
                  <a:tcPr/>
                </a:tc>
                <a:tc>
                  <a:txBody>
                    <a:bodyPr/>
                    <a:lstStyle/>
                    <a:p>
                      <a:pPr algn="ctr"/>
                      <a:r>
                        <a:rPr lang="en-US" dirty="0"/>
                        <a:t>1,398</a:t>
                      </a:r>
                    </a:p>
                  </a:txBody>
                  <a:tcPr/>
                </a:tc>
                <a:tc>
                  <a:txBody>
                    <a:bodyPr/>
                    <a:lstStyle/>
                    <a:p>
                      <a:pPr algn="ctr"/>
                      <a:r>
                        <a:rPr lang="en-US" dirty="0"/>
                        <a:t>866</a:t>
                      </a:r>
                    </a:p>
                  </a:txBody>
                  <a:tcPr/>
                </a:tc>
                <a:extLst>
                  <a:ext uri="{0D108BD9-81ED-4DB2-BD59-A6C34878D82A}">
                    <a16:rowId xmlns:a16="http://schemas.microsoft.com/office/drawing/2014/main" val="2338324836"/>
                  </a:ext>
                </a:extLst>
              </a:tr>
              <a:tr h="644584">
                <a:tc>
                  <a:txBody>
                    <a:bodyPr/>
                    <a:lstStyle/>
                    <a:p>
                      <a:r>
                        <a:rPr lang="en-US" dirty="0"/>
                        <a:t>Mining, Quarrying, and Oil &amp; Gas Extraction</a:t>
                      </a:r>
                    </a:p>
                  </a:txBody>
                  <a:tcPr/>
                </a:tc>
                <a:tc>
                  <a:txBody>
                    <a:bodyPr/>
                    <a:lstStyle/>
                    <a:p>
                      <a:pPr algn="ctr"/>
                      <a:r>
                        <a:rPr lang="en-US" dirty="0"/>
                        <a:t>140</a:t>
                      </a:r>
                    </a:p>
                  </a:txBody>
                  <a:tcPr/>
                </a:tc>
                <a:tc>
                  <a:txBody>
                    <a:bodyPr/>
                    <a:lstStyle/>
                    <a:p>
                      <a:pPr algn="ctr"/>
                      <a:r>
                        <a:rPr lang="en-US" dirty="0"/>
                        <a:t>12</a:t>
                      </a:r>
                    </a:p>
                  </a:txBody>
                  <a:tcPr/>
                </a:tc>
                <a:tc>
                  <a:txBody>
                    <a:bodyPr/>
                    <a:lstStyle/>
                    <a:p>
                      <a:pPr algn="ctr"/>
                      <a:r>
                        <a:rPr lang="en-US" dirty="0"/>
                        <a:t>9</a:t>
                      </a:r>
                    </a:p>
                  </a:txBody>
                  <a:tcPr/>
                </a:tc>
                <a:extLst>
                  <a:ext uri="{0D108BD9-81ED-4DB2-BD59-A6C34878D82A}">
                    <a16:rowId xmlns:a16="http://schemas.microsoft.com/office/drawing/2014/main" val="2238078295"/>
                  </a:ext>
                </a:extLst>
              </a:tr>
              <a:tr h="644584">
                <a:tc>
                  <a:txBody>
                    <a:bodyPr/>
                    <a:lstStyle/>
                    <a:p>
                      <a:r>
                        <a:rPr lang="en-US" dirty="0"/>
                        <a:t>Other Services (except Public Administration)</a:t>
                      </a:r>
                    </a:p>
                  </a:txBody>
                  <a:tcPr/>
                </a:tc>
                <a:tc>
                  <a:txBody>
                    <a:bodyPr/>
                    <a:lstStyle/>
                    <a:p>
                      <a:pPr algn="ctr"/>
                      <a:r>
                        <a:rPr lang="en-US" dirty="0"/>
                        <a:t>20,991</a:t>
                      </a:r>
                    </a:p>
                  </a:txBody>
                  <a:tcPr/>
                </a:tc>
                <a:tc>
                  <a:txBody>
                    <a:bodyPr/>
                    <a:lstStyle/>
                    <a:p>
                      <a:pPr algn="ctr"/>
                      <a:r>
                        <a:rPr lang="en-US" dirty="0"/>
                        <a:t>3,714</a:t>
                      </a:r>
                    </a:p>
                  </a:txBody>
                  <a:tcPr/>
                </a:tc>
                <a:tc>
                  <a:txBody>
                    <a:bodyPr/>
                    <a:lstStyle/>
                    <a:p>
                      <a:pPr algn="ctr"/>
                      <a:r>
                        <a:rPr lang="en-US" dirty="0"/>
                        <a:t>3,016</a:t>
                      </a:r>
                    </a:p>
                  </a:txBody>
                  <a:tcPr/>
                </a:tc>
                <a:extLst>
                  <a:ext uri="{0D108BD9-81ED-4DB2-BD59-A6C34878D82A}">
                    <a16:rowId xmlns:a16="http://schemas.microsoft.com/office/drawing/2014/main" val="4104372588"/>
                  </a:ext>
                </a:extLst>
              </a:tr>
              <a:tr h="644584">
                <a:tc>
                  <a:txBody>
                    <a:bodyPr/>
                    <a:lstStyle/>
                    <a:p>
                      <a:r>
                        <a:rPr lang="en-US" dirty="0"/>
                        <a:t>Professional, Scientific, and Technical Services</a:t>
                      </a:r>
                    </a:p>
                  </a:txBody>
                  <a:tcPr/>
                </a:tc>
                <a:tc>
                  <a:txBody>
                    <a:bodyPr/>
                    <a:lstStyle/>
                    <a:p>
                      <a:pPr algn="ctr"/>
                      <a:r>
                        <a:rPr lang="en-US" dirty="0"/>
                        <a:t>30,191</a:t>
                      </a:r>
                    </a:p>
                  </a:txBody>
                  <a:tcPr/>
                </a:tc>
                <a:tc>
                  <a:txBody>
                    <a:bodyPr/>
                    <a:lstStyle/>
                    <a:p>
                      <a:pPr algn="ctr"/>
                      <a:r>
                        <a:rPr lang="en-US" dirty="0"/>
                        <a:t>1,892</a:t>
                      </a:r>
                    </a:p>
                  </a:txBody>
                  <a:tcPr/>
                </a:tc>
                <a:tc>
                  <a:txBody>
                    <a:bodyPr/>
                    <a:lstStyle/>
                    <a:p>
                      <a:pPr algn="ctr"/>
                      <a:r>
                        <a:rPr lang="en-US" dirty="0"/>
                        <a:t>1,276</a:t>
                      </a:r>
                    </a:p>
                  </a:txBody>
                  <a:tcPr/>
                </a:tc>
                <a:extLst>
                  <a:ext uri="{0D108BD9-81ED-4DB2-BD59-A6C34878D82A}">
                    <a16:rowId xmlns:a16="http://schemas.microsoft.com/office/drawing/2014/main" val="4201623174"/>
                  </a:ext>
                </a:extLst>
              </a:tr>
              <a:tr h="368334">
                <a:tc>
                  <a:txBody>
                    <a:bodyPr/>
                    <a:lstStyle/>
                    <a:p>
                      <a:r>
                        <a:rPr lang="en-US" dirty="0"/>
                        <a:t>Public Administration</a:t>
                      </a:r>
                    </a:p>
                  </a:txBody>
                  <a:tcPr/>
                </a:tc>
                <a:tc>
                  <a:txBody>
                    <a:bodyPr/>
                    <a:lstStyle/>
                    <a:p>
                      <a:pPr algn="ctr"/>
                      <a:r>
                        <a:rPr lang="en-US" dirty="0"/>
                        <a:t>416</a:t>
                      </a:r>
                    </a:p>
                  </a:txBody>
                  <a:tcPr/>
                </a:tc>
                <a:tc>
                  <a:txBody>
                    <a:bodyPr/>
                    <a:lstStyle/>
                    <a:p>
                      <a:pPr algn="ctr"/>
                      <a:r>
                        <a:rPr lang="en-US" dirty="0"/>
                        <a:t>7</a:t>
                      </a:r>
                    </a:p>
                  </a:txBody>
                  <a:tcPr/>
                </a:tc>
                <a:tc>
                  <a:txBody>
                    <a:bodyPr/>
                    <a:lstStyle/>
                    <a:p>
                      <a:pPr algn="ctr"/>
                      <a:r>
                        <a:rPr lang="en-US" dirty="0"/>
                        <a:t>5</a:t>
                      </a:r>
                    </a:p>
                  </a:txBody>
                  <a:tcPr/>
                </a:tc>
                <a:extLst>
                  <a:ext uri="{0D108BD9-81ED-4DB2-BD59-A6C34878D82A}">
                    <a16:rowId xmlns:a16="http://schemas.microsoft.com/office/drawing/2014/main" val="3719813000"/>
                  </a:ext>
                </a:extLst>
              </a:tr>
              <a:tr h="644584">
                <a:tc>
                  <a:txBody>
                    <a:bodyPr/>
                    <a:lstStyle/>
                    <a:p>
                      <a:r>
                        <a:rPr lang="en-US" dirty="0"/>
                        <a:t>Real Estate &amp; Rental &amp; Leasing</a:t>
                      </a:r>
                    </a:p>
                  </a:txBody>
                  <a:tcPr/>
                </a:tc>
                <a:tc>
                  <a:txBody>
                    <a:bodyPr/>
                    <a:lstStyle/>
                    <a:p>
                      <a:pPr algn="ctr"/>
                      <a:r>
                        <a:rPr lang="en-US" dirty="0"/>
                        <a:t>7,414</a:t>
                      </a:r>
                    </a:p>
                  </a:txBody>
                  <a:tcPr/>
                </a:tc>
                <a:tc>
                  <a:txBody>
                    <a:bodyPr/>
                    <a:lstStyle/>
                    <a:p>
                      <a:pPr algn="ctr"/>
                      <a:r>
                        <a:rPr lang="en-US" dirty="0"/>
                        <a:t>763</a:t>
                      </a:r>
                    </a:p>
                  </a:txBody>
                  <a:tcPr/>
                </a:tc>
                <a:tc>
                  <a:txBody>
                    <a:bodyPr/>
                    <a:lstStyle/>
                    <a:p>
                      <a:pPr algn="ctr"/>
                      <a:r>
                        <a:rPr lang="en-US" dirty="0"/>
                        <a:t>538</a:t>
                      </a:r>
                    </a:p>
                  </a:txBody>
                  <a:tcPr/>
                </a:tc>
                <a:extLst>
                  <a:ext uri="{0D108BD9-81ED-4DB2-BD59-A6C34878D82A}">
                    <a16:rowId xmlns:a16="http://schemas.microsoft.com/office/drawing/2014/main" val="2778937806"/>
                  </a:ext>
                </a:extLst>
              </a:tr>
              <a:tr h="368334">
                <a:tc>
                  <a:txBody>
                    <a:bodyPr/>
                    <a:lstStyle/>
                    <a:p>
                      <a:r>
                        <a:rPr lang="en-US" dirty="0"/>
                        <a:t>Retail Trade</a:t>
                      </a:r>
                    </a:p>
                  </a:txBody>
                  <a:tcPr/>
                </a:tc>
                <a:tc>
                  <a:txBody>
                    <a:bodyPr/>
                    <a:lstStyle/>
                    <a:p>
                      <a:pPr algn="ctr"/>
                      <a:r>
                        <a:rPr lang="en-US" dirty="0"/>
                        <a:t>14,933</a:t>
                      </a:r>
                    </a:p>
                  </a:txBody>
                  <a:tcPr/>
                </a:tc>
                <a:tc>
                  <a:txBody>
                    <a:bodyPr/>
                    <a:lstStyle/>
                    <a:p>
                      <a:pPr algn="ctr"/>
                      <a:r>
                        <a:rPr lang="en-US" dirty="0"/>
                        <a:t>3,091</a:t>
                      </a:r>
                    </a:p>
                  </a:txBody>
                  <a:tcPr/>
                </a:tc>
                <a:tc>
                  <a:txBody>
                    <a:bodyPr/>
                    <a:lstStyle/>
                    <a:p>
                      <a:pPr algn="ctr"/>
                      <a:r>
                        <a:rPr lang="en-US" dirty="0"/>
                        <a:t>2,052</a:t>
                      </a:r>
                    </a:p>
                  </a:txBody>
                  <a:tcPr/>
                </a:tc>
                <a:extLst>
                  <a:ext uri="{0D108BD9-81ED-4DB2-BD59-A6C34878D82A}">
                    <a16:rowId xmlns:a16="http://schemas.microsoft.com/office/drawing/2014/main" val="1316025430"/>
                  </a:ext>
                </a:extLst>
              </a:tr>
              <a:tr h="644584">
                <a:tc>
                  <a:txBody>
                    <a:bodyPr/>
                    <a:lstStyle/>
                    <a:p>
                      <a:r>
                        <a:rPr lang="en-US" dirty="0"/>
                        <a:t>Transportation &amp; Warehousing</a:t>
                      </a:r>
                    </a:p>
                  </a:txBody>
                  <a:tcPr/>
                </a:tc>
                <a:tc>
                  <a:txBody>
                    <a:bodyPr/>
                    <a:lstStyle/>
                    <a:p>
                      <a:pPr algn="ctr"/>
                      <a:r>
                        <a:rPr lang="en-US" dirty="0"/>
                        <a:t>5,324</a:t>
                      </a:r>
                    </a:p>
                  </a:txBody>
                  <a:tcPr/>
                </a:tc>
                <a:tc>
                  <a:txBody>
                    <a:bodyPr/>
                    <a:lstStyle/>
                    <a:p>
                      <a:pPr algn="ctr"/>
                      <a:r>
                        <a:rPr lang="en-US" dirty="0"/>
                        <a:t>581</a:t>
                      </a:r>
                    </a:p>
                  </a:txBody>
                  <a:tcPr/>
                </a:tc>
                <a:tc>
                  <a:txBody>
                    <a:bodyPr/>
                    <a:lstStyle/>
                    <a:p>
                      <a:pPr algn="ctr"/>
                      <a:r>
                        <a:rPr lang="en-US" dirty="0"/>
                        <a:t>384</a:t>
                      </a:r>
                    </a:p>
                  </a:txBody>
                  <a:tcPr/>
                </a:tc>
                <a:extLst>
                  <a:ext uri="{0D108BD9-81ED-4DB2-BD59-A6C34878D82A}">
                    <a16:rowId xmlns:a16="http://schemas.microsoft.com/office/drawing/2014/main" val="2406540229"/>
                  </a:ext>
                </a:extLst>
              </a:tr>
              <a:tr h="368334">
                <a:tc>
                  <a:txBody>
                    <a:bodyPr/>
                    <a:lstStyle/>
                    <a:p>
                      <a:r>
                        <a:rPr lang="en-US" dirty="0"/>
                        <a:t>Utilities</a:t>
                      </a:r>
                    </a:p>
                  </a:txBody>
                  <a:tcPr/>
                </a:tc>
                <a:tc>
                  <a:txBody>
                    <a:bodyPr/>
                    <a:lstStyle/>
                    <a:p>
                      <a:pPr algn="ctr"/>
                      <a:r>
                        <a:rPr lang="en-US" dirty="0"/>
                        <a:t>329</a:t>
                      </a:r>
                    </a:p>
                  </a:txBody>
                  <a:tcPr/>
                </a:tc>
                <a:tc>
                  <a:txBody>
                    <a:bodyPr/>
                    <a:lstStyle/>
                    <a:p>
                      <a:pPr algn="ctr"/>
                      <a:r>
                        <a:rPr lang="en-US" dirty="0"/>
                        <a:t>10</a:t>
                      </a:r>
                    </a:p>
                  </a:txBody>
                  <a:tcPr/>
                </a:tc>
                <a:tc>
                  <a:txBody>
                    <a:bodyPr/>
                    <a:lstStyle/>
                    <a:p>
                      <a:pPr algn="ctr"/>
                      <a:r>
                        <a:rPr lang="en-US" dirty="0"/>
                        <a:t>6</a:t>
                      </a:r>
                    </a:p>
                  </a:txBody>
                  <a:tcPr/>
                </a:tc>
                <a:extLst>
                  <a:ext uri="{0D108BD9-81ED-4DB2-BD59-A6C34878D82A}">
                    <a16:rowId xmlns:a16="http://schemas.microsoft.com/office/drawing/2014/main" val="3621018358"/>
                  </a:ext>
                </a:extLst>
              </a:tr>
              <a:tr h="494223">
                <a:tc>
                  <a:txBody>
                    <a:bodyPr/>
                    <a:lstStyle/>
                    <a:p>
                      <a:r>
                        <a:rPr lang="en-US" dirty="0"/>
                        <a:t>Wholesale Trade</a:t>
                      </a:r>
                    </a:p>
                  </a:txBody>
                  <a:tcPr/>
                </a:tc>
                <a:tc>
                  <a:txBody>
                    <a:bodyPr/>
                    <a:lstStyle/>
                    <a:p>
                      <a:pPr algn="ctr"/>
                      <a:r>
                        <a:rPr lang="en-US" dirty="0"/>
                        <a:t>12,922</a:t>
                      </a:r>
                    </a:p>
                  </a:txBody>
                  <a:tcPr/>
                </a:tc>
                <a:tc>
                  <a:txBody>
                    <a:bodyPr/>
                    <a:lstStyle/>
                    <a:p>
                      <a:pPr algn="ctr"/>
                      <a:r>
                        <a:rPr lang="en-US" dirty="0"/>
                        <a:t>1,386</a:t>
                      </a:r>
                    </a:p>
                  </a:txBody>
                  <a:tcPr/>
                </a:tc>
                <a:tc>
                  <a:txBody>
                    <a:bodyPr/>
                    <a:lstStyle/>
                    <a:p>
                      <a:pPr algn="ctr"/>
                      <a:r>
                        <a:rPr lang="en-US" dirty="0"/>
                        <a:t>899</a:t>
                      </a:r>
                    </a:p>
                  </a:txBody>
                  <a:tcPr/>
                </a:tc>
                <a:extLst>
                  <a:ext uri="{0D108BD9-81ED-4DB2-BD59-A6C34878D82A}">
                    <a16:rowId xmlns:a16="http://schemas.microsoft.com/office/drawing/2014/main" val="2386219237"/>
                  </a:ext>
                </a:extLst>
              </a:tr>
            </a:tbl>
          </a:graphicData>
        </a:graphic>
      </p:graphicFrame>
      <p:sp>
        <p:nvSpPr>
          <p:cNvPr id="14" name="TextBox 13">
            <a:extLst>
              <a:ext uri="{FF2B5EF4-FFF2-40B4-BE49-F238E27FC236}">
                <a16:creationId xmlns:a16="http://schemas.microsoft.com/office/drawing/2014/main" id="{940B1F5F-A302-46CB-86B8-BB14AE8F8FD6}"/>
              </a:ext>
            </a:extLst>
          </p:cNvPr>
          <p:cNvSpPr txBox="1"/>
          <p:nvPr/>
        </p:nvSpPr>
        <p:spPr>
          <a:xfrm>
            <a:off x="0" y="196182"/>
            <a:ext cx="12192000" cy="646331"/>
          </a:xfrm>
          <a:prstGeom prst="rect">
            <a:avLst/>
          </a:prstGeom>
          <a:solidFill>
            <a:srgbClr val="49C9E3"/>
          </a:solidFill>
          <a:ln>
            <a:noFill/>
          </a:ln>
        </p:spPr>
        <p:txBody>
          <a:bodyPr wrap="square" rtlCol="0">
            <a:spAutoFit/>
          </a:bodyPr>
          <a:lstStyle/>
          <a:p>
            <a:pPr algn="ctr"/>
            <a:r>
              <a:rPr lang="en-US" sz="3600" b="1" dirty="0">
                <a:solidFill>
                  <a:schemeClr val="bg1"/>
                </a:solidFill>
              </a:rPr>
              <a:t>2021 Industry Breakdown By Numbers</a:t>
            </a:r>
          </a:p>
        </p:txBody>
      </p:sp>
      <p:pic>
        <p:nvPicPr>
          <p:cNvPr id="16" name="Picture 15" descr="Logo, company name&#10;&#10;Description automatically generated">
            <a:extLst>
              <a:ext uri="{FF2B5EF4-FFF2-40B4-BE49-F238E27FC236}">
                <a16:creationId xmlns:a16="http://schemas.microsoft.com/office/drawing/2014/main" id="{2A45682E-0447-47CA-B10B-A5F597EE4774}"/>
              </a:ext>
            </a:extLst>
          </p:cNvPr>
          <p:cNvPicPr>
            <a:picLocks noChangeAspect="1"/>
          </p:cNvPicPr>
          <p:nvPr/>
        </p:nvPicPr>
        <p:blipFill>
          <a:blip r:embed="rId2"/>
          <a:stretch>
            <a:fillRect/>
          </a:stretch>
        </p:blipFill>
        <p:spPr>
          <a:xfrm>
            <a:off x="10425442" y="159657"/>
            <a:ext cx="928358" cy="624116"/>
          </a:xfrm>
          <a:prstGeom prst="rect">
            <a:avLst/>
          </a:prstGeom>
        </p:spPr>
      </p:pic>
      <p:pic>
        <p:nvPicPr>
          <p:cNvPr id="18" name="Picture 17" descr="Logo, company name&#10;&#10;Description automatically generated">
            <a:extLst>
              <a:ext uri="{FF2B5EF4-FFF2-40B4-BE49-F238E27FC236}">
                <a16:creationId xmlns:a16="http://schemas.microsoft.com/office/drawing/2014/main" id="{1800A3D1-4348-44BE-87F7-E221E9B6DD29}"/>
              </a:ext>
            </a:extLst>
          </p:cNvPr>
          <p:cNvPicPr>
            <a:picLocks noChangeAspect="1"/>
          </p:cNvPicPr>
          <p:nvPr/>
        </p:nvPicPr>
        <p:blipFill>
          <a:blip r:embed="rId2"/>
          <a:stretch>
            <a:fillRect/>
          </a:stretch>
        </p:blipFill>
        <p:spPr>
          <a:xfrm>
            <a:off x="838200" y="159657"/>
            <a:ext cx="928358" cy="624116"/>
          </a:xfrm>
          <a:prstGeom prst="rect">
            <a:avLst/>
          </a:prstGeom>
        </p:spPr>
      </p:pic>
      <p:sp>
        <p:nvSpPr>
          <p:cNvPr id="2" name="Rectangle 1">
            <a:extLst>
              <a:ext uri="{FF2B5EF4-FFF2-40B4-BE49-F238E27FC236}">
                <a16:creationId xmlns:a16="http://schemas.microsoft.com/office/drawing/2014/main" id="{36A36837-7AA4-42BD-8C93-4046F3528D2E}"/>
              </a:ext>
            </a:extLst>
          </p:cNvPr>
          <p:cNvSpPr/>
          <p:nvPr/>
        </p:nvSpPr>
        <p:spPr>
          <a:xfrm>
            <a:off x="0" y="0"/>
            <a:ext cx="12192000" cy="6858000"/>
          </a:xfrm>
          <a:prstGeom prst="rect">
            <a:avLst/>
          </a:prstGeom>
          <a:solidFill>
            <a:srgbClr val="49C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2">
            <a:extLst>
              <a:ext uri="{FF2B5EF4-FFF2-40B4-BE49-F238E27FC236}">
                <a16:creationId xmlns:a16="http://schemas.microsoft.com/office/drawing/2014/main" id="{F292364E-9EDC-4461-A36E-DA6DFFAEA8C3}"/>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722FAB-4A35-1344-85F0-26F6F6D76D07}" type="slidenum">
              <a:rPr lang="en-US" smtClean="0"/>
              <a:pPr/>
              <a:t>12</a:t>
            </a:fld>
            <a:endParaRPr lang="en-US" dirty="0"/>
          </a:p>
        </p:txBody>
      </p:sp>
      <p:graphicFrame>
        <p:nvGraphicFramePr>
          <p:cNvPr id="19" name="Table 8">
            <a:extLst>
              <a:ext uri="{FF2B5EF4-FFF2-40B4-BE49-F238E27FC236}">
                <a16:creationId xmlns:a16="http://schemas.microsoft.com/office/drawing/2014/main" id="{812C926D-A3A9-4524-B392-5A52BE59DCD9}"/>
              </a:ext>
            </a:extLst>
          </p:cNvPr>
          <p:cNvGraphicFramePr>
            <a:graphicFrameLocks noGrp="1"/>
          </p:cNvGraphicFramePr>
          <p:nvPr/>
        </p:nvGraphicFramePr>
        <p:xfrm>
          <a:off x="148901" y="1095717"/>
          <a:ext cx="5892799" cy="56692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796370246"/>
                    </a:ext>
                  </a:extLst>
                </a:gridCol>
                <a:gridCol w="1466483">
                  <a:extLst>
                    <a:ext uri="{9D8B030D-6E8A-4147-A177-3AD203B41FA5}">
                      <a16:colId xmlns:a16="http://schemas.microsoft.com/office/drawing/2014/main" val="1335035507"/>
                    </a:ext>
                  </a:extLst>
                </a:gridCol>
                <a:gridCol w="919775">
                  <a:extLst>
                    <a:ext uri="{9D8B030D-6E8A-4147-A177-3AD203B41FA5}">
                      <a16:colId xmlns:a16="http://schemas.microsoft.com/office/drawing/2014/main" val="2909425107"/>
                    </a:ext>
                  </a:extLst>
                </a:gridCol>
                <a:gridCol w="966541">
                  <a:extLst>
                    <a:ext uri="{9D8B030D-6E8A-4147-A177-3AD203B41FA5}">
                      <a16:colId xmlns:a16="http://schemas.microsoft.com/office/drawing/2014/main" val="2306917482"/>
                    </a:ext>
                  </a:extLst>
                </a:gridCol>
              </a:tblGrid>
              <a:tr h="331429">
                <a:tc>
                  <a:txBody>
                    <a:bodyPr/>
                    <a:lstStyle/>
                    <a:p>
                      <a:pPr algn="ctr"/>
                      <a:r>
                        <a:rPr lang="en-US" b="1" dirty="0">
                          <a:solidFill>
                            <a:schemeClr val="bg1"/>
                          </a:solidFill>
                        </a:rPr>
                        <a:t>INDUSTRY SECTOR</a:t>
                      </a:r>
                    </a:p>
                  </a:txBody>
                  <a:tcPr/>
                </a:tc>
                <a:tc>
                  <a:txBody>
                    <a:bodyPr/>
                    <a:lstStyle/>
                    <a:p>
                      <a:pPr algn="ctr"/>
                      <a:r>
                        <a:rPr lang="en-US" b="1" dirty="0">
                          <a:solidFill>
                            <a:schemeClr val="bg1"/>
                          </a:solidFill>
                        </a:rPr>
                        <a:t>EMPLOYERS</a:t>
                      </a:r>
                    </a:p>
                  </a:txBody>
                  <a:tcPr/>
                </a:tc>
                <a:tc>
                  <a:txBody>
                    <a:bodyPr/>
                    <a:lstStyle/>
                    <a:p>
                      <a:pPr algn="ctr"/>
                      <a:r>
                        <a:rPr lang="en-US" b="1" dirty="0">
                          <a:solidFill>
                            <a:schemeClr val="bg1"/>
                          </a:solidFill>
                        </a:rPr>
                        <a:t>+ 8 RC</a:t>
                      </a:r>
                    </a:p>
                  </a:txBody>
                  <a:tcPr/>
                </a:tc>
                <a:tc>
                  <a:txBody>
                    <a:bodyPr/>
                    <a:lstStyle/>
                    <a:p>
                      <a:pPr algn="ctr"/>
                      <a:r>
                        <a:rPr lang="en-US" b="1" dirty="0">
                          <a:solidFill>
                            <a:schemeClr val="bg1"/>
                          </a:solidFill>
                        </a:rPr>
                        <a:t>+ 12 RC</a:t>
                      </a:r>
                    </a:p>
                  </a:txBody>
                  <a:tcPr/>
                </a:tc>
                <a:extLst>
                  <a:ext uri="{0D108BD9-81ED-4DB2-BD59-A6C34878D82A}">
                    <a16:rowId xmlns:a16="http://schemas.microsoft.com/office/drawing/2014/main" val="3918358597"/>
                  </a:ext>
                </a:extLst>
              </a:tr>
              <a:tr h="580001">
                <a:tc>
                  <a:txBody>
                    <a:bodyPr/>
                    <a:lstStyle/>
                    <a:p>
                      <a:r>
                        <a:rPr lang="en-US" dirty="0"/>
                        <a:t>Accommodation &amp; Food Services</a:t>
                      </a:r>
                    </a:p>
                  </a:txBody>
                  <a:tcPr/>
                </a:tc>
                <a:tc>
                  <a:txBody>
                    <a:bodyPr/>
                    <a:lstStyle/>
                    <a:p>
                      <a:pPr algn="ctr"/>
                      <a:r>
                        <a:rPr lang="en-US" dirty="0"/>
                        <a:t>16,406</a:t>
                      </a:r>
                    </a:p>
                  </a:txBody>
                  <a:tcPr/>
                </a:tc>
                <a:tc>
                  <a:txBody>
                    <a:bodyPr/>
                    <a:lstStyle/>
                    <a:p>
                      <a:pPr algn="ctr"/>
                      <a:r>
                        <a:rPr lang="en-US" dirty="0"/>
                        <a:t>5,536</a:t>
                      </a:r>
                    </a:p>
                  </a:txBody>
                  <a:tcPr/>
                </a:tc>
                <a:tc>
                  <a:txBody>
                    <a:bodyPr/>
                    <a:lstStyle/>
                    <a:p>
                      <a:pPr algn="ctr"/>
                      <a:r>
                        <a:rPr lang="en-US" dirty="0"/>
                        <a:t>3,990</a:t>
                      </a:r>
                    </a:p>
                  </a:txBody>
                  <a:tcPr/>
                </a:tc>
                <a:extLst>
                  <a:ext uri="{0D108BD9-81ED-4DB2-BD59-A6C34878D82A}">
                    <a16:rowId xmlns:a16="http://schemas.microsoft.com/office/drawing/2014/main" val="2338324836"/>
                  </a:ext>
                </a:extLst>
              </a:tr>
              <a:tr h="580001">
                <a:tc>
                  <a:txBody>
                    <a:bodyPr/>
                    <a:lstStyle/>
                    <a:p>
                      <a:r>
                        <a:rPr lang="en-US" dirty="0"/>
                        <a:t>Administrative, Support, Waste Management</a:t>
                      </a:r>
                    </a:p>
                  </a:txBody>
                  <a:tcPr/>
                </a:tc>
                <a:tc>
                  <a:txBody>
                    <a:bodyPr/>
                    <a:lstStyle/>
                    <a:p>
                      <a:pPr algn="ctr"/>
                      <a:r>
                        <a:rPr lang="en-US" dirty="0"/>
                        <a:t>13,804</a:t>
                      </a:r>
                    </a:p>
                  </a:txBody>
                  <a:tcPr/>
                </a:tc>
                <a:tc>
                  <a:txBody>
                    <a:bodyPr/>
                    <a:lstStyle/>
                    <a:p>
                      <a:pPr algn="ctr"/>
                      <a:r>
                        <a:rPr lang="en-US" dirty="0"/>
                        <a:t>1,541</a:t>
                      </a:r>
                    </a:p>
                  </a:txBody>
                  <a:tcPr/>
                </a:tc>
                <a:tc>
                  <a:txBody>
                    <a:bodyPr/>
                    <a:lstStyle/>
                    <a:p>
                      <a:pPr algn="ctr"/>
                      <a:r>
                        <a:rPr lang="en-US" dirty="0"/>
                        <a:t>981</a:t>
                      </a:r>
                    </a:p>
                  </a:txBody>
                  <a:tcPr/>
                </a:tc>
                <a:extLst>
                  <a:ext uri="{0D108BD9-81ED-4DB2-BD59-A6C34878D82A}">
                    <a16:rowId xmlns:a16="http://schemas.microsoft.com/office/drawing/2014/main" val="2238078295"/>
                  </a:ext>
                </a:extLst>
              </a:tr>
              <a:tr h="580001">
                <a:tc>
                  <a:txBody>
                    <a:bodyPr/>
                    <a:lstStyle/>
                    <a:p>
                      <a:r>
                        <a:rPr lang="en-US" dirty="0"/>
                        <a:t>Agriculture, Forestry, Fishing and Hunting</a:t>
                      </a:r>
                    </a:p>
                  </a:txBody>
                  <a:tcPr/>
                </a:tc>
                <a:tc>
                  <a:txBody>
                    <a:bodyPr/>
                    <a:lstStyle/>
                    <a:p>
                      <a:pPr algn="ctr"/>
                      <a:r>
                        <a:rPr lang="en-US" dirty="0"/>
                        <a:t>7,086</a:t>
                      </a:r>
                    </a:p>
                  </a:txBody>
                  <a:tcPr/>
                </a:tc>
                <a:tc>
                  <a:txBody>
                    <a:bodyPr/>
                    <a:lstStyle/>
                    <a:p>
                      <a:pPr algn="ctr"/>
                      <a:r>
                        <a:rPr lang="en-US" dirty="0"/>
                        <a:t>374</a:t>
                      </a:r>
                    </a:p>
                  </a:txBody>
                  <a:tcPr/>
                </a:tc>
                <a:tc>
                  <a:txBody>
                    <a:bodyPr/>
                    <a:lstStyle/>
                    <a:p>
                      <a:pPr algn="ctr"/>
                      <a:r>
                        <a:rPr lang="en-US" dirty="0"/>
                        <a:t>205</a:t>
                      </a:r>
                    </a:p>
                  </a:txBody>
                  <a:tcPr/>
                </a:tc>
                <a:extLst>
                  <a:ext uri="{0D108BD9-81ED-4DB2-BD59-A6C34878D82A}">
                    <a16:rowId xmlns:a16="http://schemas.microsoft.com/office/drawing/2014/main" val="4104372588"/>
                  </a:ext>
                </a:extLst>
              </a:tr>
              <a:tr h="580001">
                <a:tc>
                  <a:txBody>
                    <a:bodyPr/>
                    <a:lstStyle/>
                    <a:p>
                      <a:r>
                        <a:rPr lang="en-US" dirty="0"/>
                        <a:t>Arts, Entertainment, and Recreation</a:t>
                      </a:r>
                    </a:p>
                  </a:txBody>
                  <a:tcPr/>
                </a:tc>
                <a:tc>
                  <a:txBody>
                    <a:bodyPr/>
                    <a:lstStyle/>
                    <a:p>
                      <a:pPr algn="ctr"/>
                      <a:r>
                        <a:rPr lang="en-US" dirty="0"/>
                        <a:t>3,150</a:t>
                      </a:r>
                    </a:p>
                  </a:txBody>
                  <a:tcPr/>
                </a:tc>
                <a:tc>
                  <a:txBody>
                    <a:bodyPr/>
                    <a:lstStyle/>
                    <a:p>
                      <a:pPr algn="ctr"/>
                      <a:r>
                        <a:rPr lang="en-US" dirty="0"/>
                        <a:t>807</a:t>
                      </a:r>
                    </a:p>
                  </a:txBody>
                  <a:tcPr/>
                </a:tc>
                <a:tc>
                  <a:txBody>
                    <a:bodyPr/>
                    <a:lstStyle/>
                    <a:p>
                      <a:pPr algn="ctr"/>
                      <a:r>
                        <a:rPr lang="en-US" dirty="0"/>
                        <a:t>588</a:t>
                      </a:r>
                    </a:p>
                  </a:txBody>
                  <a:tcPr/>
                </a:tc>
                <a:extLst>
                  <a:ext uri="{0D108BD9-81ED-4DB2-BD59-A6C34878D82A}">
                    <a16:rowId xmlns:a16="http://schemas.microsoft.com/office/drawing/2014/main" val="4201623174"/>
                  </a:ext>
                </a:extLst>
              </a:tr>
              <a:tr h="331429">
                <a:tc>
                  <a:txBody>
                    <a:bodyPr/>
                    <a:lstStyle/>
                    <a:p>
                      <a:r>
                        <a:rPr lang="en-US" dirty="0"/>
                        <a:t>Construction</a:t>
                      </a:r>
                    </a:p>
                  </a:txBody>
                  <a:tcPr/>
                </a:tc>
                <a:tc>
                  <a:txBody>
                    <a:bodyPr/>
                    <a:lstStyle/>
                    <a:p>
                      <a:pPr algn="ctr"/>
                      <a:r>
                        <a:rPr lang="en-US" dirty="0"/>
                        <a:t>29,887</a:t>
                      </a:r>
                    </a:p>
                  </a:txBody>
                  <a:tcPr/>
                </a:tc>
                <a:tc>
                  <a:txBody>
                    <a:bodyPr/>
                    <a:lstStyle/>
                    <a:p>
                      <a:pPr algn="ctr"/>
                      <a:r>
                        <a:rPr lang="en-US" dirty="0"/>
                        <a:t>4,451</a:t>
                      </a:r>
                    </a:p>
                  </a:txBody>
                  <a:tcPr/>
                </a:tc>
                <a:tc>
                  <a:txBody>
                    <a:bodyPr/>
                    <a:lstStyle/>
                    <a:p>
                      <a:pPr algn="ctr"/>
                      <a:r>
                        <a:rPr lang="en-US" dirty="0"/>
                        <a:t>2,800</a:t>
                      </a:r>
                    </a:p>
                  </a:txBody>
                  <a:tcPr/>
                </a:tc>
                <a:extLst>
                  <a:ext uri="{0D108BD9-81ED-4DB2-BD59-A6C34878D82A}">
                    <a16:rowId xmlns:a16="http://schemas.microsoft.com/office/drawing/2014/main" val="3719813000"/>
                  </a:ext>
                </a:extLst>
              </a:tr>
              <a:tr h="331429">
                <a:tc>
                  <a:txBody>
                    <a:bodyPr/>
                    <a:lstStyle/>
                    <a:p>
                      <a:r>
                        <a:rPr lang="en-US" dirty="0"/>
                        <a:t>Educational Services</a:t>
                      </a:r>
                    </a:p>
                  </a:txBody>
                  <a:tcPr/>
                </a:tc>
                <a:tc>
                  <a:txBody>
                    <a:bodyPr/>
                    <a:lstStyle/>
                    <a:p>
                      <a:pPr algn="ctr"/>
                      <a:r>
                        <a:rPr lang="en-US" dirty="0"/>
                        <a:t>3,605</a:t>
                      </a:r>
                    </a:p>
                  </a:txBody>
                  <a:tcPr/>
                </a:tc>
                <a:tc>
                  <a:txBody>
                    <a:bodyPr/>
                    <a:lstStyle/>
                    <a:p>
                      <a:pPr algn="ctr"/>
                      <a:r>
                        <a:rPr lang="en-US" dirty="0"/>
                        <a:t>533</a:t>
                      </a:r>
                    </a:p>
                  </a:txBody>
                  <a:tcPr/>
                </a:tc>
                <a:tc>
                  <a:txBody>
                    <a:bodyPr/>
                    <a:lstStyle/>
                    <a:p>
                      <a:pPr algn="ctr"/>
                      <a:r>
                        <a:rPr lang="en-US" dirty="0"/>
                        <a:t>350</a:t>
                      </a:r>
                    </a:p>
                  </a:txBody>
                  <a:tcPr/>
                </a:tc>
                <a:extLst>
                  <a:ext uri="{0D108BD9-81ED-4DB2-BD59-A6C34878D82A}">
                    <a16:rowId xmlns:a16="http://schemas.microsoft.com/office/drawing/2014/main" val="2778937806"/>
                  </a:ext>
                </a:extLst>
              </a:tr>
              <a:tr h="331429">
                <a:tc>
                  <a:txBody>
                    <a:bodyPr/>
                    <a:lstStyle/>
                    <a:p>
                      <a:r>
                        <a:rPr lang="en-US" dirty="0"/>
                        <a:t>Finance &amp; Insurance</a:t>
                      </a:r>
                    </a:p>
                  </a:txBody>
                  <a:tcPr/>
                </a:tc>
                <a:tc>
                  <a:txBody>
                    <a:bodyPr/>
                    <a:lstStyle/>
                    <a:p>
                      <a:pPr algn="ctr"/>
                      <a:r>
                        <a:rPr lang="en-US" dirty="0"/>
                        <a:t>6,533</a:t>
                      </a:r>
                    </a:p>
                  </a:txBody>
                  <a:tcPr/>
                </a:tc>
                <a:tc>
                  <a:txBody>
                    <a:bodyPr/>
                    <a:lstStyle/>
                    <a:p>
                      <a:pPr algn="ctr"/>
                      <a:r>
                        <a:rPr lang="en-US" dirty="0"/>
                        <a:t>390</a:t>
                      </a:r>
                    </a:p>
                  </a:txBody>
                  <a:tcPr/>
                </a:tc>
                <a:tc>
                  <a:txBody>
                    <a:bodyPr/>
                    <a:lstStyle/>
                    <a:p>
                      <a:pPr algn="ctr"/>
                      <a:r>
                        <a:rPr lang="en-US" dirty="0"/>
                        <a:t>262</a:t>
                      </a:r>
                    </a:p>
                  </a:txBody>
                  <a:tcPr/>
                </a:tc>
                <a:extLst>
                  <a:ext uri="{0D108BD9-81ED-4DB2-BD59-A6C34878D82A}">
                    <a16:rowId xmlns:a16="http://schemas.microsoft.com/office/drawing/2014/main" val="1316025430"/>
                  </a:ext>
                </a:extLst>
              </a:tr>
              <a:tr h="580001">
                <a:tc>
                  <a:txBody>
                    <a:bodyPr/>
                    <a:lstStyle/>
                    <a:p>
                      <a:r>
                        <a:rPr lang="en-US" dirty="0"/>
                        <a:t>Health Care &amp; Social Assistance</a:t>
                      </a:r>
                    </a:p>
                  </a:txBody>
                  <a:tcPr/>
                </a:tc>
                <a:tc>
                  <a:txBody>
                    <a:bodyPr/>
                    <a:lstStyle/>
                    <a:p>
                      <a:pPr algn="ctr"/>
                      <a:r>
                        <a:rPr lang="en-US" dirty="0"/>
                        <a:t>78,945</a:t>
                      </a:r>
                    </a:p>
                  </a:txBody>
                  <a:tcPr/>
                </a:tc>
                <a:tc>
                  <a:txBody>
                    <a:bodyPr/>
                    <a:lstStyle/>
                    <a:p>
                      <a:pPr algn="ctr"/>
                      <a:r>
                        <a:rPr lang="en-US" dirty="0"/>
                        <a:t>6,746</a:t>
                      </a:r>
                    </a:p>
                  </a:txBody>
                  <a:tcPr/>
                </a:tc>
                <a:tc>
                  <a:txBody>
                    <a:bodyPr/>
                    <a:lstStyle/>
                    <a:p>
                      <a:pPr algn="ctr"/>
                      <a:r>
                        <a:rPr lang="en-US" dirty="0"/>
                        <a:t>4,885</a:t>
                      </a:r>
                    </a:p>
                  </a:txBody>
                  <a:tcPr/>
                </a:tc>
                <a:extLst>
                  <a:ext uri="{0D108BD9-81ED-4DB2-BD59-A6C34878D82A}">
                    <a16:rowId xmlns:a16="http://schemas.microsoft.com/office/drawing/2014/main" val="2406540229"/>
                  </a:ext>
                </a:extLst>
              </a:tr>
              <a:tr h="331429">
                <a:tc>
                  <a:txBody>
                    <a:bodyPr/>
                    <a:lstStyle/>
                    <a:p>
                      <a:r>
                        <a:rPr lang="en-US" dirty="0"/>
                        <a:t>Information</a:t>
                      </a:r>
                    </a:p>
                  </a:txBody>
                  <a:tcPr/>
                </a:tc>
                <a:tc>
                  <a:txBody>
                    <a:bodyPr/>
                    <a:lstStyle/>
                    <a:p>
                      <a:pPr algn="ctr"/>
                      <a:r>
                        <a:rPr lang="en-US" dirty="0"/>
                        <a:t>5,225</a:t>
                      </a:r>
                    </a:p>
                  </a:txBody>
                  <a:tcPr/>
                </a:tc>
                <a:tc>
                  <a:txBody>
                    <a:bodyPr/>
                    <a:lstStyle/>
                    <a:p>
                      <a:pPr algn="ctr"/>
                      <a:r>
                        <a:rPr lang="en-US" dirty="0"/>
                        <a:t>347</a:t>
                      </a:r>
                    </a:p>
                  </a:txBody>
                  <a:tcPr/>
                </a:tc>
                <a:tc>
                  <a:txBody>
                    <a:bodyPr/>
                    <a:lstStyle/>
                    <a:p>
                      <a:pPr algn="ctr"/>
                      <a:r>
                        <a:rPr lang="en-US" dirty="0"/>
                        <a:t>236</a:t>
                      </a:r>
                    </a:p>
                  </a:txBody>
                  <a:tcPr/>
                </a:tc>
                <a:extLst>
                  <a:ext uri="{0D108BD9-81ED-4DB2-BD59-A6C34878D82A}">
                    <a16:rowId xmlns:a16="http://schemas.microsoft.com/office/drawing/2014/main" val="3621018358"/>
                  </a:ext>
                </a:extLst>
              </a:tr>
              <a:tr h="580001">
                <a:tc>
                  <a:txBody>
                    <a:bodyPr/>
                    <a:lstStyle/>
                    <a:p>
                      <a:r>
                        <a:rPr lang="en-US" dirty="0"/>
                        <a:t>Management of Companies &amp; Enterprises</a:t>
                      </a:r>
                    </a:p>
                  </a:txBody>
                  <a:tcPr/>
                </a:tc>
                <a:tc>
                  <a:txBody>
                    <a:bodyPr/>
                    <a:lstStyle/>
                    <a:p>
                      <a:pPr algn="ctr"/>
                      <a:r>
                        <a:rPr lang="en-US" dirty="0"/>
                        <a:t>317</a:t>
                      </a:r>
                    </a:p>
                  </a:txBody>
                  <a:tcPr/>
                </a:tc>
                <a:tc>
                  <a:txBody>
                    <a:bodyPr/>
                    <a:lstStyle/>
                    <a:p>
                      <a:pPr algn="ctr"/>
                      <a:r>
                        <a:rPr lang="en-US" dirty="0"/>
                        <a:t>28</a:t>
                      </a:r>
                    </a:p>
                  </a:txBody>
                  <a:tcPr/>
                </a:tc>
                <a:tc>
                  <a:txBody>
                    <a:bodyPr/>
                    <a:lstStyle/>
                    <a:p>
                      <a:pPr algn="ctr"/>
                      <a:r>
                        <a:rPr lang="en-US" dirty="0"/>
                        <a:t>15</a:t>
                      </a:r>
                    </a:p>
                  </a:txBody>
                  <a:tcPr/>
                </a:tc>
                <a:extLst>
                  <a:ext uri="{0D108BD9-81ED-4DB2-BD59-A6C34878D82A}">
                    <a16:rowId xmlns:a16="http://schemas.microsoft.com/office/drawing/2014/main" val="2386219237"/>
                  </a:ext>
                </a:extLst>
              </a:tr>
            </a:tbl>
          </a:graphicData>
        </a:graphic>
      </p:graphicFrame>
      <p:graphicFrame>
        <p:nvGraphicFramePr>
          <p:cNvPr id="20" name="Table 8">
            <a:extLst>
              <a:ext uri="{FF2B5EF4-FFF2-40B4-BE49-F238E27FC236}">
                <a16:creationId xmlns:a16="http://schemas.microsoft.com/office/drawing/2014/main" id="{E407B6F7-9617-447D-85F6-F1CAC3AFEDDB}"/>
              </a:ext>
            </a:extLst>
          </p:cNvPr>
          <p:cNvGraphicFramePr>
            <a:graphicFrameLocks noGrp="1"/>
          </p:cNvGraphicFramePr>
          <p:nvPr/>
        </p:nvGraphicFramePr>
        <p:xfrm>
          <a:off x="6143300" y="1095716"/>
          <a:ext cx="5892799" cy="5662436"/>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796370246"/>
                    </a:ext>
                  </a:extLst>
                </a:gridCol>
                <a:gridCol w="1466483">
                  <a:extLst>
                    <a:ext uri="{9D8B030D-6E8A-4147-A177-3AD203B41FA5}">
                      <a16:colId xmlns:a16="http://schemas.microsoft.com/office/drawing/2014/main" val="1335035507"/>
                    </a:ext>
                  </a:extLst>
                </a:gridCol>
                <a:gridCol w="919775">
                  <a:extLst>
                    <a:ext uri="{9D8B030D-6E8A-4147-A177-3AD203B41FA5}">
                      <a16:colId xmlns:a16="http://schemas.microsoft.com/office/drawing/2014/main" val="2909425107"/>
                    </a:ext>
                  </a:extLst>
                </a:gridCol>
                <a:gridCol w="966541">
                  <a:extLst>
                    <a:ext uri="{9D8B030D-6E8A-4147-A177-3AD203B41FA5}">
                      <a16:colId xmlns:a16="http://schemas.microsoft.com/office/drawing/2014/main" val="2306917482"/>
                    </a:ext>
                  </a:extLst>
                </a:gridCol>
              </a:tblGrid>
              <a:tr h="366931">
                <a:tc>
                  <a:txBody>
                    <a:bodyPr/>
                    <a:lstStyle/>
                    <a:p>
                      <a:pPr algn="ctr"/>
                      <a:r>
                        <a:rPr lang="en-US" b="1" dirty="0">
                          <a:solidFill>
                            <a:schemeClr val="bg1"/>
                          </a:solidFill>
                        </a:rPr>
                        <a:t>INDUSTRY SECTOR</a:t>
                      </a:r>
                    </a:p>
                  </a:txBody>
                  <a:tcPr/>
                </a:tc>
                <a:tc>
                  <a:txBody>
                    <a:bodyPr/>
                    <a:lstStyle/>
                    <a:p>
                      <a:pPr algn="ctr"/>
                      <a:r>
                        <a:rPr lang="en-US" b="1" dirty="0">
                          <a:solidFill>
                            <a:schemeClr val="bg1"/>
                          </a:solidFill>
                        </a:rPr>
                        <a:t>EMPLOYERS</a:t>
                      </a:r>
                    </a:p>
                  </a:txBody>
                  <a:tcPr/>
                </a:tc>
                <a:tc>
                  <a:txBody>
                    <a:bodyPr/>
                    <a:lstStyle/>
                    <a:p>
                      <a:pPr algn="ctr"/>
                      <a:r>
                        <a:rPr lang="en-US" b="1" dirty="0">
                          <a:solidFill>
                            <a:schemeClr val="bg1"/>
                          </a:solidFill>
                        </a:rPr>
                        <a:t>+ 8 RC</a:t>
                      </a:r>
                    </a:p>
                  </a:txBody>
                  <a:tcPr/>
                </a:tc>
                <a:tc>
                  <a:txBody>
                    <a:bodyPr/>
                    <a:lstStyle/>
                    <a:p>
                      <a:pPr algn="ctr"/>
                      <a:r>
                        <a:rPr lang="en-US" b="1" dirty="0">
                          <a:solidFill>
                            <a:schemeClr val="bg1"/>
                          </a:solidFill>
                        </a:rPr>
                        <a:t>+ 12 RC</a:t>
                      </a:r>
                    </a:p>
                  </a:txBody>
                  <a:tcPr/>
                </a:tc>
                <a:extLst>
                  <a:ext uri="{0D108BD9-81ED-4DB2-BD59-A6C34878D82A}">
                    <a16:rowId xmlns:a16="http://schemas.microsoft.com/office/drawing/2014/main" val="3918358597"/>
                  </a:ext>
                </a:extLst>
              </a:tr>
              <a:tr h="492031">
                <a:tc>
                  <a:txBody>
                    <a:bodyPr/>
                    <a:lstStyle/>
                    <a:p>
                      <a:r>
                        <a:rPr lang="en-US" dirty="0"/>
                        <a:t>Manufacturing</a:t>
                      </a:r>
                    </a:p>
                  </a:txBody>
                  <a:tcPr/>
                </a:tc>
                <a:tc>
                  <a:txBody>
                    <a:bodyPr/>
                    <a:lstStyle/>
                    <a:p>
                      <a:pPr algn="ctr"/>
                      <a:r>
                        <a:rPr lang="en-US" dirty="0"/>
                        <a:t>7,931</a:t>
                      </a:r>
                    </a:p>
                  </a:txBody>
                  <a:tcPr/>
                </a:tc>
                <a:tc>
                  <a:txBody>
                    <a:bodyPr/>
                    <a:lstStyle/>
                    <a:p>
                      <a:pPr algn="ctr"/>
                      <a:r>
                        <a:rPr lang="en-US" dirty="0"/>
                        <a:t>1,398</a:t>
                      </a:r>
                    </a:p>
                  </a:txBody>
                  <a:tcPr/>
                </a:tc>
                <a:tc>
                  <a:txBody>
                    <a:bodyPr/>
                    <a:lstStyle/>
                    <a:p>
                      <a:pPr algn="ctr"/>
                      <a:r>
                        <a:rPr lang="en-US" dirty="0"/>
                        <a:t>866</a:t>
                      </a:r>
                    </a:p>
                  </a:txBody>
                  <a:tcPr/>
                </a:tc>
                <a:extLst>
                  <a:ext uri="{0D108BD9-81ED-4DB2-BD59-A6C34878D82A}">
                    <a16:rowId xmlns:a16="http://schemas.microsoft.com/office/drawing/2014/main" val="2338324836"/>
                  </a:ext>
                </a:extLst>
              </a:tr>
              <a:tr h="642130">
                <a:tc>
                  <a:txBody>
                    <a:bodyPr/>
                    <a:lstStyle/>
                    <a:p>
                      <a:r>
                        <a:rPr lang="en-US" dirty="0"/>
                        <a:t>Mining, Quarrying, and Oil &amp; Gas Extraction</a:t>
                      </a:r>
                    </a:p>
                  </a:txBody>
                  <a:tcPr/>
                </a:tc>
                <a:tc>
                  <a:txBody>
                    <a:bodyPr/>
                    <a:lstStyle/>
                    <a:p>
                      <a:pPr algn="ctr"/>
                      <a:r>
                        <a:rPr lang="en-US" dirty="0"/>
                        <a:t>140</a:t>
                      </a:r>
                    </a:p>
                  </a:txBody>
                  <a:tcPr/>
                </a:tc>
                <a:tc>
                  <a:txBody>
                    <a:bodyPr/>
                    <a:lstStyle/>
                    <a:p>
                      <a:pPr algn="ctr"/>
                      <a:r>
                        <a:rPr lang="en-US" dirty="0"/>
                        <a:t>12</a:t>
                      </a:r>
                    </a:p>
                  </a:txBody>
                  <a:tcPr/>
                </a:tc>
                <a:tc>
                  <a:txBody>
                    <a:bodyPr/>
                    <a:lstStyle/>
                    <a:p>
                      <a:pPr algn="ctr"/>
                      <a:r>
                        <a:rPr lang="en-US" dirty="0"/>
                        <a:t>9</a:t>
                      </a:r>
                    </a:p>
                  </a:txBody>
                  <a:tcPr/>
                </a:tc>
                <a:extLst>
                  <a:ext uri="{0D108BD9-81ED-4DB2-BD59-A6C34878D82A}">
                    <a16:rowId xmlns:a16="http://schemas.microsoft.com/office/drawing/2014/main" val="2238078295"/>
                  </a:ext>
                </a:extLst>
              </a:tr>
              <a:tr h="642130">
                <a:tc>
                  <a:txBody>
                    <a:bodyPr/>
                    <a:lstStyle/>
                    <a:p>
                      <a:r>
                        <a:rPr lang="en-US" dirty="0"/>
                        <a:t>Other Services (except Public Administration)</a:t>
                      </a:r>
                    </a:p>
                  </a:txBody>
                  <a:tcPr/>
                </a:tc>
                <a:tc>
                  <a:txBody>
                    <a:bodyPr/>
                    <a:lstStyle/>
                    <a:p>
                      <a:pPr algn="ctr"/>
                      <a:r>
                        <a:rPr lang="en-US" dirty="0"/>
                        <a:t>20,991</a:t>
                      </a:r>
                    </a:p>
                  </a:txBody>
                  <a:tcPr/>
                </a:tc>
                <a:tc>
                  <a:txBody>
                    <a:bodyPr/>
                    <a:lstStyle/>
                    <a:p>
                      <a:pPr algn="ctr"/>
                      <a:r>
                        <a:rPr lang="en-US" dirty="0"/>
                        <a:t>3,714</a:t>
                      </a:r>
                    </a:p>
                  </a:txBody>
                  <a:tcPr/>
                </a:tc>
                <a:tc>
                  <a:txBody>
                    <a:bodyPr/>
                    <a:lstStyle/>
                    <a:p>
                      <a:pPr algn="ctr"/>
                      <a:r>
                        <a:rPr lang="en-US" dirty="0"/>
                        <a:t>3,016</a:t>
                      </a:r>
                    </a:p>
                  </a:txBody>
                  <a:tcPr/>
                </a:tc>
                <a:extLst>
                  <a:ext uri="{0D108BD9-81ED-4DB2-BD59-A6C34878D82A}">
                    <a16:rowId xmlns:a16="http://schemas.microsoft.com/office/drawing/2014/main" val="4104372588"/>
                  </a:ext>
                </a:extLst>
              </a:tr>
              <a:tr h="642130">
                <a:tc>
                  <a:txBody>
                    <a:bodyPr/>
                    <a:lstStyle/>
                    <a:p>
                      <a:r>
                        <a:rPr lang="en-US" dirty="0"/>
                        <a:t>Professional, Scientific, and Technical Services</a:t>
                      </a:r>
                    </a:p>
                  </a:txBody>
                  <a:tcPr/>
                </a:tc>
                <a:tc>
                  <a:txBody>
                    <a:bodyPr/>
                    <a:lstStyle/>
                    <a:p>
                      <a:pPr algn="ctr"/>
                      <a:r>
                        <a:rPr lang="en-US" dirty="0"/>
                        <a:t>30,191</a:t>
                      </a:r>
                    </a:p>
                  </a:txBody>
                  <a:tcPr/>
                </a:tc>
                <a:tc>
                  <a:txBody>
                    <a:bodyPr/>
                    <a:lstStyle/>
                    <a:p>
                      <a:pPr algn="ctr"/>
                      <a:r>
                        <a:rPr lang="en-US" dirty="0"/>
                        <a:t>1,892</a:t>
                      </a:r>
                    </a:p>
                  </a:txBody>
                  <a:tcPr/>
                </a:tc>
                <a:tc>
                  <a:txBody>
                    <a:bodyPr/>
                    <a:lstStyle/>
                    <a:p>
                      <a:pPr algn="ctr"/>
                      <a:r>
                        <a:rPr lang="en-US" dirty="0"/>
                        <a:t>1,276</a:t>
                      </a:r>
                    </a:p>
                  </a:txBody>
                  <a:tcPr/>
                </a:tc>
                <a:extLst>
                  <a:ext uri="{0D108BD9-81ED-4DB2-BD59-A6C34878D82A}">
                    <a16:rowId xmlns:a16="http://schemas.microsoft.com/office/drawing/2014/main" val="4201623174"/>
                  </a:ext>
                </a:extLst>
              </a:tr>
              <a:tr h="366931">
                <a:tc>
                  <a:txBody>
                    <a:bodyPr/>
                    <a:lstStyle/>
                    <a:p>
                      <a:r>
                        <a:rPr lang="en-US" dirty="0"/>
                        <a:t>Public Administration</a:t>
                      </a:r>
                    </a:p>
                  </a:txBody>
                  <a:tcPr/>
                </a:tc>
                <a:tc>
                  <a:txBody>
                    <a:bodyPr/>
                    <a:lstStyle/>
                    <a:p>
                      <a:pPr algn="ctr"/>
                      <a:r>
                        <a:rPr lang="en-US" dirty="0"/>
                        <a:t>416</a:t>
                      </a:r>
                    </a:p>
                  </a:txBody>
                  <a:tcPr/>
                </a:tc>
                <a:tc>
                  <a:txBody>
                    <a:bodyPr/>
                    <a:lstStyle/>
                    <a:p>
                      <a:pPr algn="ctr"/>
                      <a:r>
                        <a:rPr lang="en-US" dirty="0"/>
                        <a:t>7</a:t>
                      </a:r>
                    </a:p>
                  </a:txBody>
                  <a:tcPr/>
                </a:tc>
                <a:tc>
                  <a:txBody>
                    <a:bodyPr/>
                    <a:lstStyle/>
                    <a:p>
                      <a:pPr algn="ctr"/>
                      <a:r>
                        <a:rPr lang="en-US" dirty="0"/>
                        <a:t>5</a:t>
                      </a:r>
                    </a:p>
                  </a:txBody>
                  <a:tcPr/>
                </a:tc>
                <a:extLst>
                  <a:ext uri="{0D108BD9-81ED-4DB2-BD59-A6C34878D82A}">
                    <a16:rowId xmlns:a16="http://schemas.microsoft.com/office/drawing/2014/main" val="3719813000"/>
                  </a:ext>
                </a:extLst>
              </a:tr>
              <a:tr h="642130">
                <a:tc>
                  <a:txBody>
                    <a:bodyPr/>
                    <a:lstStyle/>
                    <a:p>
                      <a:r>
                        <a:rPr lang="en-US" dirty="0"/>
                        <a:t>Real Estate &amp; Rental &amp; Leasing</a:t>
                      </a:r>
                    </a:p>
                  </a:txBody>
                  <a:tcPr/>
                </a:tc>
                <a:tc>
                  <a:txBody>
                    <a:bodyPr/>
                    <a:lstStyle/>
                    <a:p>
                      <a:pPr algn="ctr"/>
                      <a:r>
                        <a:rPr lang="en-US" dirty="0"/>
                        <a:t>7,414</a:t>
                      </a:r>
                    </a:p>
                  </a:txBody>
                  <a:tcPr/>
                </a:tc>
                <a:tc>
                  <a:txBody>
                    <a:bodyPr/>
                    <a:lstStyle/>
                    <a:p>
                      <a:pPr algn="ctr"/>
                      <a:r>
                        <a:rPr lang="en-US" dirty="0"/>
                        <a:t>763</a:t>
                      </a:r>
                    </a:p>
                  </a:txBody>
                  <a:tcPr/>
                </a:tc>
                <a:tc>
                  <a:txBody>
                    <a:bodyPr/>
                    <a:lstStyle/>
                    <a:p>
                      <a:pPr algn="ctr"/>
                      <a:r>
                        <a:rPr lang="en-US" dirty="0"/>
                        <a:t>538</a:t>
                      </a:r>
                    </a:p>
                  </a:txBody>
                  <a:tcPr/>
                </a:tc>
                <a:extLst>
                  <a:ext uri="{0D108BD9-81ED-4DB2-BD59-A6C34878D82A}">
                    <a16:rowId xmlns:a16="http://schemas.microsoft.com/office/drawing/2014/main" val="2778937806"/>
                  </a:ext>
                </a:extLst>
              </a:tr>
              <a:tr h="366931">
                <a:tc>
                  <a:txBody>
                    <a:bodyPr/>
                    <a:lstStyle/>
                    <a:p>
                      <a:r>
                        <a:rPr lang="en-US" dirty="0"/>
                        <a:t>Retail Trade</a:t>
                      </a:r>
                    </a:p>
                  </a:txBody>
                  <a:tcPr/>
                </a:tc>
                <a:tc>
                  <a:txBody>
                    <a:bodyPr/>
                    <a:lstStyle/>
                    <a:p>
                      <a:pPr algn="ctr"/>
                      <a:r>
                        <a:rPr lang="en-US" dirty="0"/>
                        <a:t>14,933</a:t>
                      </a:r>
                    </a:p>
                  </a:txBody>
                  <a:tcPr/>
                </a:tc>
                <a:tc>
                  <a:txBody>
                    <a:bodyPr/>
                    <a:lstStyle/>
                    <a:p>
                      <a:pPr algn="ctr"/>
                      <a:r>
                        <a:rPr lang="en-US" dirty="0"/>
                        <a:t>3,091</a:t>
                      </a:r>
                    </a:p>
                  </a:txBody>
                  <a:tcPr/>
                </a:tc>
                <a:tc>
                  <a:txBody>
                    <a:bodyPr/>
                    <a:lstStyle/>
                    <a:p>
                      <a:pPr algn="ctr"/>
                      <a:r>
                        <a:rPr lang="en-US" dirty="0"/>
                        <a:t>2,052</a:t>
                      </a:r>
                    </a:p>
                  </a:txBody>
                  <a:tcPr/>
                </a:tc>
                <a:extLst>
                  <a:ext uri="{0D108BD9-81ED-4DB2-BD59-A6C34878D82A}">
                    <a16:rowId xmlns:a16="http://schemas.microsoft.com/office/drawing/2014/main" val="1316025430"/>
                  </a:ext>
                </a:extLst>
              </a:tr>
              <a:tr h="642130">
                <a:tc>
                  <a:txBody>
                    <a:bodyPr/>
                    <a:lstStyle/>
                    <a:p>
                      <a:r>
                        <a:rPr lang="en-US" dirty="0"/>
                        <a:t>Transportation &amp; Warehousing</a:t>
                      </a:r>
                    </a:p>
                  </a:txBody>
                  <a:tcPr/>
                </a:tc>
                <a:tc>
                  <a:txBody>
                    <a:bodyPr/>
                    <a:lstStyle/>
                    <a:p>
                      <a:pPr algn="ctr"/>
                      <a:r>
                        <a:rPr lang="en-US" dirty="0"/>
                        <a:t>5,324</a:t>
                      </a:r>
                    </a:p>
                  </a:txBody>
                  <a:tcPr/>
                </a:tc>
                <a:tc>
                  <a:txBody>
                    <a:bodyPr/>
                    <a:lstStyle/>
                    <a:p>
                      <a:pPr algn="ctr"/>
                      <a:r>
                        <a:rPr lang="en-US" dirty="0"/>
                        <a:t>581</a:t>
                      </a:r>
                    </a:p>
                  </a:txBody>
                  <a:tcPr/>
                </a:tc>
                <a:tc>
                  <a:txBody>
                    <a:bodyPr/>
                    <a:lstStyle/>
                    <a:p>
                      <a:pPr algn="ctr"/>
                      <a:r>
                        <a:rPr lang="en-US" dirty="0"/>
                        <a:t>384</a:t>
                      </a:r>
                    </a:p>
                  </a:txBody>
                  <a:tcPr/>
                </a:tc>
                <a:extLst>
                  <a:ext uri="{0D108BD9-81ED-4DB2-BD59-A6C34878D82A}">
                    <a16:rowId xmlns:a16="http://schemas.microsoft.com/office/drawing/2014/main" val="2406540229"/>
                  </a:ext>
                </a:extLst>
              </a:tr>
              <a:tr h="366931">
                <a:tc>
                  <a:txBody>
                    <a:bodyPr/>
                    <a:lstStyle/>
                    <a:p>
                      <a:r>
                        <a:rPr lang="en-US" dirty="0"/>
                        <a:t>Utilities</a:t>
                      </a:r>
                    </a:p>
                  </a:txBody>
                  <a:tcPr/>
                </a:tc>
                <a:tc>
                  <a:txBody>
                    <a:bodyPr/>
                    <a:lstStyle/>
                    <a:p>
                      <a:pPr algn="ctr"/>
                      <a:r>
                        <a:rPr lang="en-US" dirty="0"/>
                        <a:t>329</a:t>
                      </a:r>
                    </a:p>
                  </a:txBody>
                  <a:tcPr/>
                </a:tc>
                <a:tc>
                  <a:txBody>
                    <a:bodyPr/>
                    <a:lstStyle/>
                    <a:p>
                      <a:pPr algn="ctr"/>
                      <a:r>
                        <a:rPr lang="en-US" dirty="0"/>
                        <a:t>10</a:t>
                      </a:r>
                    </a:p>
                  </a:txBody>
                  <a:tcPr/>
                </a:tc>
                <a:tc>
                  <a:txBody>
                    <a:bodyPr/>
                    <a:lstStyle/>
                    <a:p>
                      <a:pPr algn="ctr"/>
                      <a:r>
                        <a:rPr lang="en-US" dirty="0"/>
                        <a:t>6</a:t>
                      </a:r>
                    </a:p>
                  </a:txBody>
                  <a:tcPr/>
                </a:tc>
                <a:extLst>
                  <a:ext uri="{0D108BD9-81ED-4DB2-BD59-A6C34878D82A}">
                    <a16:rowId xmlns:a16="http://schemas.microsoft.com/office/drawing/2014/main" val="3621018358"/>
                  </a:ext>
                </a:extLst>
              </a:tr>
              <a:tr h="492031">
                <a:tc>
                  <a:txBody>
                    <a:bodyPr/>
                    <a:lstStyle/>
                    <a:p>
                      <a:r>
                        <a:rPr lang="en-US" dirty="0"/>
                        <a:t>Wholesale Trade</a:t>
                      </a:r>
                    </a:p>
                  </a:txBody>
                  <a:tcPr/>
                </a:tc>
                <a:tc>
                  <a:txBody>
                    <a:bodyPr/>
                    <a:lstStyle/>
                    <a:p>
                      <a:pPr algn="ctr"/>
                      <a:r>
                        <a:rPr lang="en-US" dirty="0"/>
                        <a:t>12,922</a:t>
                      </a:r>
                    </a:p>
                  </a:txBody>
                  <a:tcPr/>
                </a:tc>
                <a:tc>
                  <a:txBody>
                    <a:bodyPr/>
                    <a:lstStyle/>
                    <a:p>
                      <a:pPr algn="ctr"/>
                      <a:r>
                        <a:rPr lang="en-US" dirty="0"/>
                        <a:t>1,386</a:t>
                      </a:r>
                    </a:p>
                  </a:txBody>
                  <a:tcPr/>
                </a:tc>
                <a:tc>
                  <a:txBody>
                    <a:bodyPr/>
                    <a:lstStyle/>
                    <a:p>
                      <a:pPr algn="ctr"/>
                      <a:r>
                        <a:rPr lang="en-US" dirty="0"/>
                        <a:t>899</a:t>
                      </a:r>
                    </a:p>
                  </a:txBody>
                  <a:tcPr/>
                </a:tc>
                <a:extLst>
                  <a:ext uri="{0D108BD9-81ED-4DB2-BD59-A6C34878D82A}">
                    <a16:rowId xmlns:a16="http://schemas.microsoft.com/office/drawing/2014/main" val="2386219237"/>
                  </a:ext>
                </a:extLst>
              </a:tr>
            </a:tbl>
          </a:graphicData>
        </a:graphic>
      </p:graphicFrame>
      <p:sp>
        <p:nvSpPr>
          <p:cNvPr id="21" name="TextBox 20">
            <a:extLst>
              <a:ext uri="{FF2B5EF4-FFF2-40B4-BE49-F238E27FC236}">
                <a16:creationId xmlns:a16="http://schemas.microsoft.com/office/drawing/2014/main" id="{17D06F45-B887-4E3F-A7C7-00821ABFDA87}"/>
              </a:ext>
            </a:extLst>
          </p:cNvPr>
          <p:cNvSpPr txBox="1"/>
          <p:nvPr/>
        </p:nvSpPr>
        <p:spPr>
          <a:xfrm>
            <a:off x="101600" y="348582"/>
            <a:ext cx="11934499" cy="646331"/>
          </a:xfrm>
          <a:prstGeom prst="rect">
            <a:avLst/>
          </a:prstGeom>
          <a:solidFill>
            <a:srgbClr val="49C9E3"/>
          </a:solidFill>
          <a:ln>
            <a:noFill/>
          </a:ln>
        </p:spPr>
        <p:txBody>
          <a:bodyPr wrap="square" rtlCol="0">
            <a:spAutoFit/>
          </a:bodyPr>
          <a:lstStyle/>
          <a:p>
            <a:pPr algn="ctr"/>
            <a:r>
              <a:rPr lang="en-US" sz="3600" b="1" dirty="0">
                <a:solidFill>
                  <a:schemeClr val="bg1"/>
                </a:solidFill>
              </a:rPr>
              <a:t>2021 Industry Breakdown By Numbers</a:t>
            </a:r>
          </a:p>
        </p:txBody>
      </p:sp>
      <p:pic>
        <p:nvPicPr>
          <p:cNvPr id="22" name="Picture 21" descr="Logo, company name&#10;&#10;Description automatically generated">
            <a:extLst>
              <a:ext uri="{FF2B5EF4-FFF2-40B4-BE49-F238E27FC236}">
                <a16:creationId xmlns:a16="http://schemas.microsoft.com/office/drawing/2014/main" id="{B84ADAD3-92A1-447C-BB81-59ED4733EEF6}"/>
              </a:ext>
            </a:extLst>
          </p:cNvPr>
          <p:cNvPicPr>
            <a:picLocks noChangeAspect="1"/>
          </p:cNvPicPr>
          <p:nvPr/>
        </p:nvPicPr>
        <p:blipFill>
          <a:blip r:embed="rId2"/>
          <a:stretch>
            <a:fillRect/>
          </a:stretch>
        </p:blipFill>
        <p:spPr>
          <a:xfrm>
            <a:off x="10577842" y="312057"/>
            <a:ext cx="928358" cy="624116"/>
          </a:xfrm>
          <a:prstGeom prst="rect">
            <a:avLst/>
          </a:prstGeom>
        </p:spPr>
      </p:pic>
      <p:pic>
        <p:nvPicPr>
          <p:cNvPr id="23" name="Picture 22" descr="Logo, company name&#10;&#10;Description automatically generated">
            <a:extLst>
              <a:ext uri="{FF2B5EF4-FFF2-40B4-BE49-F238E27FC236}">
                <a16:creationId xmlns:a16="http://schemas.microsoft.com/office/drawing/2014/main" id="{3D999F5B-610C-4B7C-A636-240FC18C21D9}"/>
              </a:ext>
            </a:extLst>
          </p:cNvPr>
          <p:cNvPicPr>
            <a:picLocks noChangeAspect="1"/>
          </p:cNvPicPr>
          <p:nvPr/>
        </p:nvPicPr>
        <p:blipFill>
          <a:blip r:embed="rId2"/>
          <a:stretch>
            <a:fillRect/>
          </a:stretch>
        </p:blipFill>
        <p:spPr>
          <a:xfrm>
            <a:off x="990600" y="312057"/>
            <a:ext cx="928358" cy="624116"/>
          </a:xfrm>
          <a:prstGeom prst="rect">
            <a:avLst/>
          </a:prstGeom>
        </p:spPr>
      </p:pic>
    </p:spTree>
    <p:extLst>
      <p:ext uri="{BB962C8B-B14F-4D97-AF65-F5344CB8AC3E}">
        <p14:creationId xmlns:p14="http://schemas.microsoft.com/office/powerpoint/2010/main" val="349433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13</a:t>
            </a:fld>
            <a:endParaRPr lang="en-US" dirty="0"/>
          </a:p>
        </p:txBody>
      </p:sp>
      <p:sp>
        <p:nvSpPr>
          <p:cNvPr id="4" name="Text Placeholder 3"/>
          <p:cNvSpPr>
            <a:spLocks noGrp="1"/>
          </p:cNvSpPr>
          <p:nvPr>
            <p:ph type="body" sz="quarter" idx="12"/>
          </p:nvPr>
        </p:nvSpPr>
        <p:spPr>
          <a:xfrm>
            <a:off x="838200" y="2853034"/>
            <a:ext cx="10515600" cy="3316947"/>
          </a:xfrm>
        </p:spPr>
        <p:txBody>
          <a:bodyPr numCol="1">
            <a:noAutofit/>
          </a:bodyPr>
          <a:lstStyle/>
          <a:p>
            <a:r>
              <a:rPr lang="en-US" b="1" u="sng" dirty="0">
                <a:solidFill>
                  <a:srgbClr val="000000"/>
                </a:solidFill>
              </a:rPr>
              <a:t>Unemployment Insurance:  </a:t>
            </a:r>
          </a:p>
          <a:p>
            <a:pPr lvl="0"/>
            <a:endParaRPr lang="en-US" u="sng" dirty="0"/>
          </a:p>
          <a:p>
            <a:pPr lvl="0"/>
            <a:r>
              <a:rPr lang="en-US" u="sng" dirty="0"/>
              <a:t>HB 1021 </a:t>
            </a:r>
            <a:r>
              <a:rPr lang="en-US" dirty="0"/>
              <a:t>-Unemployment benefit charges.  This bill would direct funds from the covid-19 relief fund to the UI trust fund.  This would be used to provide employers relief of benefit charges when discharge is a result of a gubernatorial declaration of emergency or related executive order. </a:t>
            </a:r>
          </a:p>
          <a:p>
            <a:r>
              <a:rPr lang="en-US" dirty="0"/>
              <a:t>  </a:t>
            </a:r>
          </a:p>
          <a:p>
            <a:pPr lvl="0"/>
            <a:r>
              <a:rPr lang="en-US" u="sng" dirty="0"/>
              <a:t>SB 5064 </a:t>
            </a:r>
            <a:r>
              <a:rPr lang="en-US" dirty="0"/>
              <a:t>-Unemployment/voluntary.  This bill would increase the voluntary quit section of the statute. The UI trust fund is currently in crises. Washington state already provides some of the most generous benefits in the country.  The study this increase is based on was flawed.  It failed to take into account all benefits provided.  Any increase in benefits only undermines the viability of the fund.  </a:t>
            </a:r>
          </a:p>
          <a:p>
            <a:pPr lvl="0"/>
            <a:endParaRPr lang="en-US" dirty="0"/>
          </a:p>
          <a:p>
            <a:endParaRPr lang="en-US" b="1" u="sng" dirty="0"/>
          </a:p>
        </p:txBody>
      </p:sp>
    </p:spTree>
    <p:extLst>
      <p:ext uri="{BB962C8B-B14F-4D97-AF65-F5344CB8AC3E}">
        <p14:creationId xmlns:p14="http://schemas.microsoft.com/office/powerpoint/2010/main" val="412271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14</a:t>
            </a:fld>
            <a:endParaRPr lang="en-US" dirty="0"/>
          </a:p>
        </p:txBody>
      </p:sp>
      <p:sp>
        <p:nvSpPr>
          <p:cNvPr id="4" name="Text Placeholder 3"/>
          <p:cNvSpPr>
            <a:spLocks noGrp="1"/>
          </p:cNvSpPr>
          <p:nvPr>
            <p:ph type="body" sz="quarter" idx="12"/>
          </p:nvPr>
        </p:nvSpPr>
        <p:spPr>
          <a:xfrm>
            <a:off x="838200" y="2853034"/>
            <a:ext cx="10515600" cy="3196074"/>
          </a:xfrm>
        </p:spPr>
        <p:txBody>
          <a:bodyPr numCol="1">
            <a:normAutofit/>
          </a:bodyPr>
          <a:lstStyle/>
          <a:p>
            <a:pPr marL="274320" indent="-274320">
              <a:lnSpc>
                <a:spcPct val="100000"/>
              </a:lnSpc>
            </a:pPr>
            <a:r>
              <a:rPr lang="en-US" b="1" i="0" dirty="0">
                <a:solidFill>
                  <a:srgbClr val="000000"/>
                </a:solidFill>
              </a:rPr>
              <a:t>Data and Technology Legislation:</a:t>
            </a:r>
          </a:p>
          <a:p>
            <a:pPr marL="274320" indent="-274320">
              <a:lnSpc>
                <a:spcPct val="100000"/>
              </a:lnSpc>
            </a:pPr>
            <a:endParaRPr lang="en-US" b="1" dirty="0">
              <a:solidFill>
                <a:srgbClr val="5F6369"/>
              </a:solidFill>
            </a:endParaRPr>
          </a:p>
          <a:p>
            <a:pPr lvl="0">
              <a:lnSpc>
                <a:spcPct val="100000"/>
              </a:lnSpc>
            </a:pPr>
            <a:r>
              <a:rPr lang="en-US" u="sng" dirty="0"/>
              <a:t>SB 5104</a:t>
            </a:r>
            <a:r>
              <a:rPr lang="en-US" dirty="0"/>
              <a:t>-Facial recognition moratorium. Concerning a moratorium on facial recognition technology.   </a:t>
            </a:r>
          </a:p>
          <a:p>
            <a:pPr lvl="0">
              <a:lnSpc>
                <a:spcPct val="100000"/>
              </a:lnSpc>
            </a:pPr>
            <a:endParaRPr lang="en-US" u="sng" dirty="0"/>
          </a:p>
          <a:p>
            <a:pPr lvl="0">
              <a:lnSpc>
                <a:spcPct val="100000"/>
              </a:lnSpc>
            </a:pPr>
            <a:r>
              <a:rPr lang="en-US" u="sng" dirty="0"/>
              <a:t>SB 5108</a:t>
            </a:r>
            <a:r>
              <a:rPr lang="en-US" dirty="0"/>
              <a:t>-Secret surveillance scores. Concerning organizations and agencies that produce secret surveillance scores based on individuals' internet activity. </a:t>
            </a:r>
          </a:p>
          <a:p>
            <a:pPr marL="274320" indent="-274320">
              <a:lnSpc>
                <a:spcPct val="100000"/>
              </a:lnSpc>
            </a:pPr>
            <a:endParaRPr lang="en-US" b="1" i="0" dirty="0">
              <a:solidFill>
                <a:srgbClr val="5F6369"/>
              </a:solidFill>
            </a:endParaRPr>
          </a:p>
        </p:txBody>
      </p:sp>
    </p:spTree>
    <p:extLst>
      <p:ext uri="{BB962C8B-B14F-4D97-AF65-F5344CB8AC3E}">
        <p14:creationId xmlns:p14="http://schemas.microsoft.com/office/powerpoint/2010/main" val="239721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15</a:t>
            </a:fld>
            <a:endParaRPr lang="en-US" dirty="0"/>
          </a:p>
        </p:txBody>
      </p:sp>
      <p:sp>
        <p:nvSpPr>
          <p:cNvPr id="4" name="Text Placeholder 3"/>
          <p:cNvSpPr>
            <a:spLocks noGrp="1"/>
          </p:cNvSpPr>
          <p:nvPr>
            <p:ph type="body" sz="quarter" idx="12"/>
          </p:nvPr>
        </p:nvSpPr>
        <p:spPr>
          <a:xfrm>
            <a:off x="838200" y="2853034"/>
            <a:ext cx="10515600" cy="3196074"/>
          </a:xfrm>
        </p:spPr>
        <p:txBody>
          <a:bodyPr numCol="1">
            <a:normAutofit/>
          </a:bodyPr>
          <a:lstStyle/>
          <a:p>
            <a:pPr marL="274320" indent="-274320">
              <a:lnSpc>
                <a:spcPct val="100000"/>
              </a:lnSpc>
            </a:pPr>
            <a:r>
              <a:rPr lang="en-US" b="1" i="0" dirty="0">
                <a:solidFill>
                  <a:srgbClr val="000000"/>
                </a:solidFill>
              </a:rPr>
              <a:t>Data and Technology Legislation:</a:t>
            </a:r>
          </a:p>
          <a:p>
            <a:pPr marL="274320" indent="-274320">
              <a:lnSpc>
                <a:spcPct val="100000"/>
              </a:lnSpc>
            </a:pPr>
            <a:endParaRPr lang="en-US" b="1" dirty="0">
              <a:solidFill>
                <a:srgbClr val="5F6369"/>
              </a:solidFill>
            </a:endParaRPr>
          </a:p>
          <a:p>
            <a:pPr lvl="0">
              <a:lnSpc>
                <a:spcPct val="100000"/>
              </a:lnSpc>
            </a:pPr>
            <a:r>
              <a:rPr lang="en-US" u="sng" dirty="0"/>
              <a:t>HB 1127</a:t>
            </a:r>
            <a:r>
              <a:rPr lang="en-US" dirty="0"/>
              <a:t>-COVID-19 health data privacy.  Protecting the privacy and security of COVID-19 health data collected by entities other than public health agencies, health care providers, and health care facilities. </a:t>
            </a:r>
          </a:p>
          <a:p>
            <a:pPr lvl="0">
              <a:lnSpc>
                <a:spcPct val="100000"/>
              </a:lnSpc>
            </a:pPr>
            <a:endParaRPr lang="en-US" dirty="0"/>
          </a:p>
          <a:p>
            <a:pPr lvl="0">
              <a:lnSpc>
                <a:spcPct val="100000"/>
              </a:lnSpc>
            </a:pPr>
            <a:r>
              <a:rPr lang="en-US" u="sng" dirty="0"/>
              <a:t>SB 5062</a:t>
            </a:r>
            <a:r>
              <a:rPr lang="en-US" dirty="0"/>
              <a:t>- Data Privacy.  Concerning the management, oversight, and use of data. This bill is AG enforced and provides for a 30- day right to cure. </a:t>
            </a:r>
            <a:endParaRPr lang="en-US" b="1" i="0" dirty="0">
              <a:solidFill>
                <a:srgbClr val="5F6369"/>
              </a:solidFill>
            </a:endParaRPr>
          </a:p>
        </p:txBody>
      </p:sp>
    </p:spTree>
    <p:extLst>
      <p:ext uri="{BB962C8B-B14F-4D97-AF65-F5344CB8AC3E}">
        <p14:creationId xmlns:p14="http://schemas.microsoft.com/office/powerpoint/2010/main" val="35845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168" y="1635369"/>
            <a:ext cx="9389096" cy="3121269"/>
          </a:xfrm>
        </p:spPr>
        <p:txBody>
          <a:bodyPr/>
          <a:lstStyle/>
          <a:p>
            <a:pPr marL="274320" lvl="0" indent="-274320" algn="ctr">
              <a:spcBef>
                <a:spcPts val="0"/>
              </a:spcBef>
            </a:pPr>
            <a:br>
              <a:rPr lang="en-US" dirty="0">
                <a:solidFill>
                  <a:srgbClr val="292934"/>
                </a:solidFill>
                <a:latin typeface="Franklin Gothic Medium"/>
              </a:rPr>
            </a:br>
            <a:br>
              <a:rPr lang="en-US" dirty="0">
                <a:solidFill>
                  <a:srgbClr val="292934"/>
                </a:solidFill>
                <a:latin typeface="Franklin Gothic Medium"/>
              </a:rPr>
            </a:br>
            <a:br>
              <a:rPr lang="en-US" dirty="0">
                <a:solidFill>
                  <a:srgbClr val="292934"/>
                </a:solidFill>
                <a:latin typeface="Franklin Gothic Medium"/>
              </a:rPr>
            </a:br>
            <a:r>
              <a:rPr lang="en-US" sz="8000" i="0" dirty="0">
                <a:solidFill>
                  <a:srgbClr val="52555A"/>
                </a:solidFill>
                <a:latin typeface="Calibri" panose="020F0502020204030204"/>
                <a:ea typeface="+mn-ea"/>
                <a:cs typeface="+mn-cs"/>
              </a:rPr>
              <a:t>Questions?</a:t>
            </a:r>
            <a:br>
              <a:rPr lang="en-US" sz="8000" i="0" dirty="0">
                <a:solidFill>
                  <a:srgbClr val="52555A"/>
                </a:solidFill>
                <a:latin typeface="Calibri" panose="020F0502020204030204"/>
                <a:ea typeface="+mn-ea"/>
                <a:cs typeface="+mn-cs"/>
              </a:rPr>
            </a:br>
            <a:br>
              <a:rPr lang="en-US" dirty="0">
                <a:solidFill>
                  <a:srgbClr val="292934"/>
                </a:solidFill>
                <a:latin typeface="Franklin Gothic Medium"/>
              </a:rPr>
            </a:br>
            <a:br>
              <a:rPr lang="en-US" dirty="0">
                <a:solidFill>
                  <a:srgbClr val="292934"/>
                </a:solidFill>
                <a:latin typeface="Franklin Gothic Medium"/>
              </a:rPr>
            </a:br>
            <a:br>
              <a:rPr lang="en-US" dirty="0">
                <a:solidFill>
                  <a:srgbClr val="292934"/>
                </a:solidFill>
                <a:latin typeface="Franklin Gothic Medium"/>
              </a:rPr>
            </a:br>
            <a:endParaRPr lang="en-US" dirty="0"/>
          </a:p>
        </p:txBody>
      </p:sp>
      <p:sp>
        <p:nvSpPr>
          <p:cNvPr id="3" name="Text Placeholder 2"/>
          <p:cNvSpPr>
            <a:spLocks noGrp="1"/>
          </p:cNvSpPr>
          <p:nvPr>
            <p:ph type="body" sz="quarter" idx="4294967295"/>
          </p:nvPr>
        </p:nvSpPr>
        <p:spPr>
          <a:xfrm>
            <a:off x="7814821" y="6014301"/>
            <a:ext cx="1885360" cy="537868"/>
          </a:xfrm>
        </p:spPr>
        <p:txBody>
          <a:bodyPr>
            <a:normAutofit/>
          </a:bodyPr>
          <a:lstStyle/>
          <a:p>
            <a:pPr algn="r"/>
            <a:r>
              <a:rPr lang="en-US" sz="2000" dirty="0">
                <a:solidFill>
                  <a:srgbClr val="5F6369"/>
                </a:solidFill>
                <a:hlinkClick r:id="rId2"/>
              </a:rPr>
              <a:t>bobb@awb.org</a:t>
            </a:r>
            <a:r>
              <a:rPr lang="en-US" sz="2000" dirty="0"/>
              <a:t>  /</a:t>
            </a:r>
          </a:p>
        </p:txBody>
      </p:sp>
    </p:spTree>
    <p:extLst>
      <p:ext uri="{BB962C8B-B14F-4D97-AF65-F5344CB8AC3E}">
        <p14:creationId xmlns:p14="http://schemas.microsoft.com/office/powerpoint/2010/main" val="182107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2</a:t>
            </a:fld>
            <a:endParaRPr lang="en-US" dirty="0"/>
          </a:p>
        </p:txBody>
      </p:sp>
      <p:sp>
        <p:nvSpPr>
          <p:cNvPr id="4" name="Text Placeholder 3"/>
          <p:cNvSpPr>
            <a:spLocks noGrp="1"/>
          </p:cNvSpPr>
          <p:nvPr>
            <p:ph type="body" sz="quarter" idx="12"/>
          </p:nvPr>
        </p:nvSpPr>
        <p:spPr>
          <a:xfrm>
            <a:off x="838200" y="2853034"/>
            <a:ext cx="10515600" cy="2671073"/>
          </a:xfrm>
        </p:spPr>
        <p:txBody>
          <a:bodyPr numCol="1">
            <a:normAutofit/>
          </a:bodyPr>
          <a:lstStyle/>
          <a:p>
            <a:pPr lvl="0" algn="ctr"/>
            <a:r>
              <a:rPr lang="en-US" sz="4800" dirty="0">
                <a:solidFill>
                  <a:srgbClr val="000000"/>
                </a:solidFill>
              </a:rPr>
              <a:t>2021 Legislative Session</a:t>
            </a:r>
          </a:p>
          <a:p>
            <a:pPr lvl="0" algn="ctr"/>
            <a:r>
              <a:rPr lang="en-US" sz="4800" dirty="0">
                <a:solidFill>
                  <a:srgbClr val="000000"/>
                </a:solidFill>
              </a:rPr>
              <a:t>Employment and Labor  Law Legislation </a:t>
            </a:r>
            <a:endParaRPr lang="en-US" sz="4800" dirty="0"/>
          </a:p>
          <a:p>
            <a:pPr marL="274320" indent="-274320"/>
            <a:endParaRPr lang="en-US" i="0" dirty="0">
              <a:solidFill>
                <a:srgbClr val="5F6369"/>
              </a:solidFill>
            </a:endParaRPr>
          </a:p>
        </p:txBody>
      </p:sp>
    </p:spTree>
    <p:extLst>
      <p:ext uri="{BB962C8B-B14F-4D97-AF65-F5344CB8AC3E}">
        <p14:creationId xmlns:p14="http://schemas.microsoft.com/office/powerpoint/2010/main" val="198965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3</a:t>
            </a:fld>
            <a:endParaRPr lang="en-US" dirty="0"/>
          </a:p>
        </p:txBody>
      </p:sp>
      <p:sp>
        <p:nvSpPr>
          <p:cNvPr id="4" name="Text Placeholder 3"/>
          <p:cNvSpPr>
            <a:spLocks noGrp="1"/>
          </p:cNvSpPr>
          <p:nvPr>
            <p:ph type="body" sz="quarter" idx="12"/>
          </p:nvPr>
        </p:nvSpPr>
        <p:spPr>
          <a:xfrm>
            <a:off x="850777" y="2719868"/>
            <a:ext cx="10515600" cy="3110609"/>
          </a:xfrm>
        </p:spPr>
        <p:txBody>
          <a:bodyPr numCol="1">
            <a:normAutofit/>
          </a:bodyPr>
          <a:lstStyle/>
          <a:p>
            <a:pPr lvl="0">
              <a:lnSpc>
                <a:spcPct val="100000"/>
              </a:lnSpc>
            </a:pPr>
            <a:r>
              <a:rPr lang="en-US" b="1" dirty="0">
                <a:solidFill>
                  <a:srgbClr val="000000"/>
                </a:solidFill>
              </a:rPr>
              <a:t>General HR Legislation:</a:t>
            </a:r>
          </a:p>
          <a:p>
            <a:pPr lvl="0">
              <a:lnSpc>
                <a:spcPct val="100000"/>
              </a:lnSpc>
            </a:pPr>
            <a:endParaRPr lang="en-US" b="1" dirty="0">
              <a:solidFill>
                <a:srgbClr val="174100"/>
              </a:solidFill>
            </a:endParaRPr>
          </a:p>
          <a:p>
            <a:pPr lvl="0">
              <a:lnSpc>
                <a:spcPct val="100000"/>
              </a:lnSpc>
            </a:pPr>
            <a:r>
              <a:rPr lang="fr-FR" u="sng" dirty="0"/>
              <a:t>2SHB 1076</a:t>
            </a:r>
            <a:r>
              <a:rPr lang="fr-FR" dirty="0"/>
              <a:t> -Workplace violations/Qui Tam. </a:t>
            </a:r>
            <a:r>
              <a:rPr lang="en-US" dirty="0"/>
              <a:t>This bill would allow whistleblowers to bring actions on behalf of the state for violations of workplace protections.  It would create a professional plaintiffs class resulting in frivolous lawsuit. </a:t>
            </a:r>
          </a:p>
          <a:p>
            <a:pPr>
              <a:lnSpc>
                <a:spcPct val="100000"/>
              </a:lnSpc>
            </a:pPr>
            <a:r>
              <a:rPr lang="en-US" dirty="0"/>
              <a:t> </a:t>
            </a:r>
          </a:p>
          <a:p>
            <a:pPr lvl="0">
              <a:lnSpc>
                <a:spcPct val="100000"/>
              </a:lnSpc>
            </a:pPr>
            <a:r>
              <a:rPr lang="en-US" u="sng" dirty="0"/>
              <a:t>ESHB 1097</a:t>
            </a:r>
            <a:r>
              <a:rPr lang="en-US" dirty="0"/>
              <a:t> Worker protections.  One significant concern is the use of 608 &amp; 609 funds to give small business grant.  These are dedicated funds and should not be uses for any other purpose than workers’ compensation.  The bill also changes how the department can enforce certain provisions by shifting the burden of proof to employers.   </a:t>
            </a:r>
          </a:p>
          <a:p>
            <a:pPr lvl="0">
              <a:lnSpc>
                <a:spcPct val="100000"/>
              </a:lnSpc>
            </a:pPr>
            <a:endParaRPr lang="en-US" dirty="0"/>
          </a:p>
        </p:txBody>
      </p:sp>
    </p:spTree>
    <p:extLst>
      <p:ext uri="{BB962C8B-B14F-4D97-AF65-F5344CB8AC3E}">
        <p14:creationId xmlns:p14="http://schemas.microsoft.com/office/powerpoint/2010/main" val="328515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4</a:t>
            </a:fld>
            <a:endParaRPr lang="en-US" dirty="0"/>
          </a:p>
        </p:txBody>
      </p:sp>
      <p:sp>
        <p:nvSpPr>
          <p:cNvPr id="4" name="Text Placeholder 3"/>
          <p:cNvSpPr>
            <a:spLocks noGrp="1"/>
          </p:cNvSpPr>
          <p:nvPr>
            <p:ph type="body" sz="quarter" idx="12"/>
          </p:nvPr>
        </p:nvSpPr>
        <p:spPr>
          <a:xfrm>
            <a:off x="850777" y="2719868"/>
            <a:ext cx="10515600" cy="3769709"/>
          </a:xfrm>
        </p:spPr>
        <p:txBody>
          <a:bodyPr numCol="1">
            <a:normAutofit fontScale="47500" lnSpcReduction="20000"/>
          </a:bodyPr>
          <a:lstStyle/>
          <a:p>
            <a:pPr lvl="0">
              <a:lnSpc>
                <a:spcPct val="120000"/>
              </a:lnSpc>
            </a:pPr>
            <a:r>
              <a:rPr lang="en-US" sz="4200" b="1" dirty="0">
                <a:solidFill>
                  <a:srgbClr val="000000"/>
                </a:solidFill>
              </a:rPr>
              <a:t>General HR Legislation:</a:t>
            </a:r>
          </a:p>
          <a:p>
            <a:pPr lvl="0">
              <a:lnSpc>
                <a:spcPct val="120000"/>
              </a:lnSpc>
            </a:pPr>
            <a:endParaRPr lang="en-US" sz="4200" b="1" dirty="0">
              <a:solidFill>
                <a:srgbClr val="174100"/>
              </a:solidFill>
            </a:endParaRPr>
          </a:p>
          <a:p>
            <a:pPr lvl="0">
              <a:lnSpc>
                <a:spcPct val="120000"/>
              </a:lnSpc>
            </a:pPr>
            <a:r>
              <a:rPr lang="en-US" sz="4200" u="sng" dirty="0"/>
              <a:t>ESSB 5115</a:t>
            </a:r>
            <a:r>
              <a:rPr lang="en-US" sz="4200" dirty="0"/>
              <a:t>-Health emergency/labor. Establishing health emergency labor standards. The substitute bill creates an occupational disease presumption for frontline employees during a public health emergency for the purposes of workers' compensation.  Requires employers to notify L&amp;I when a certain percentage of their workforce becomes infected during a public health emergency.  Requires employers to provide written notice to employees on the premises and their union of potential exposure to the infectious or contagious disease during a public health emergency. The bill was amended in the Senate to address many of the business communities concerns.   One of the major changes was the standard of review for the presumption was changed to preponderance of the evidence from a clear and convincing standard of review.  </a:t>
            </a:r>
          </a:p>
          <a:p>
            <a:pPr lvl="0">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33656696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5</a:t>
            </a:fld>
            <a:endParaRPr lang="en-US" dirty="0"/>
          </a:p>
        </p:txBody>
      </p:sp>
      <p:sp>
        <p:nvSpPr>
          <p:cNvPr id="4" name="Text Placeholder 3"/>
          <p:cNvSpPr>
            <a:spLocks noGrp="1"/>
          </p:cNvSpPr>
          <p:nvPr>
            <p:ph type="body" sz="quarter" idx="12"/>
          </p:nvPr>
        </p:nvSpPr>
        <p:spPr>
          <a:xfrm>
            <a:off x="850777" y="2719869"/>
            <a:ext cx="10515600" cy="2977444"/>
          </a:xfrm>
        </p:spPr>
        <p:txBody>
          <a:bodyPr numCol="1">
            <a:normAutofit/>
          </a:bodyPr>
          <a:lstStyle/>
          <a:p>
            <a:pPr lvl="0">
              <a:lnSpc>
                <a:spcPct val="100000"/>
              </a:lnSpc>
            </a:pPr>
            <a:r>
              <a:rPr lang="en-US" b="1" dirty="0">
                <a:solidFill>
                  <a:srgbClr val="000000"/>
                </a:solidFill>
              </a:rPr>
              <a:t>General HR Legislation:</a:t>
            </a:r>
          </a:p>
          <a:p>
            <a:pPr lvl="0">
              <a:lnSpc>
                <a:spcPct val="100000"/>
              </a:lnSpc>
            </a:pPr>
            <a:endParaRPr lang="en-US" b="1" dirty="0">
              <a:solidFill>
                <a:srgbClr val="174100"/>
              </a:solidFill>
            </a:endParaRPr>
          </a:p>
          <a:p>
            <a:pPr>
              <a:lnSpc>
                <a:spcPct val="100000"/>
              </a:lnSpc>
            </a:pPr>
            <a:r>
              <a:rPr lang="en-US" u="sng" dirty="0"/>
              <a:t>ESSB 5190</a:t>
            </a:r>
            <a:r>
              <a:rPr lang="en-US" dirty="0"/>
              <a:t>-Health care workers/benefits.  Makes health care employees who left work to quarantine during a public health emergency eligible for unemployment insurance benefits. Provides presumptive workers' compensation coverage for health care employees who are in quarantine or contract the disease that is the subject of a public health emergency. Specifies the payment of costs and fees to workers after an unsuccessful appeal of workers' compensation benefits.</a:t>
            </a:r>
          </a:p>
          <a:p>
            <a:pPr>
              <a:lnSpc>
                <a:spcPct val="100000"/>
              </a:lnSpc>
            </a:pPr>
            <a:endParaRPr lang="en-US" dirty="0"/>
          </a:p>
          <a:p>
            <a:pPr lvl="0">
              <a:lnSpc>
                <a:spcPct val="100000"/>
              </a:lnSpc>
            </a:pPr>
            <a:r>
              <a:rPr lang="en-US" dirty="0"/>
              <a:t>    Creates a rebuttable presumption clear &amp; convincing evidence standard.</a:t>
            </a:r>
          </a:p>
          <a:p>
            <a:pPr>
              <a:lnSpc>
                <a:spcPct val="100000"/>
              </a:lnSpc>
            </a:pPr>
            <a:endParaRPr lang="en-US" dirty="0"/>
          </a:p>
        </p:txBody>
      </p:sp>
    </p:spTree>
    <p:extLst>
      <p:ext uri="{BB962C8B-B14F-4D97-AF65-F5344CB8AC3E}">
        <p14:creationId xmlns:p14="http://schemas.microsoft.com/office/powerpoint/2010/main" val="271865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6</a:t>
            </a:fld>
            <a:endParaRPr lang="en-US" dirty="0"/>
          </a:p>
        </p:txBody>
      </p:sp>
      <p:sp>
        <p:nvSpPr>
          <p:cNvPr id="4" name="Text Placeholder 3"/>
          <p:cNvSpPr>
            <a:spLocks noGrp="1"/>
          </p:cNvSpPr>
          <p:nvPr>
            <p:ph type="body" sz="quarter" idx="12"/>
          </p:nvPr>
        </p:nvSpPr>
        <p:spPr>
          <a:xfrm>
            <a:off x="838200" y="2853034"/>
            <a:ext cx="10515600" cy="3654298"/>
          </a:xfrm>
        </p:spPr>
        <p:txBody>
          <a:bodyPr numCol="1">
            <a:normAutofit/>
          </a:bodyPr>
          <a:lstStyle/>
          <a:p>
            <a:r>
              <a:rPr lang="en-US" b="1" u="sng" dirty="0">
                <a:solidFill>
                  <a:srgbClr val="000000"/>
                </a:solidFill>
              </a:rPr>
              <a:t>Workers Compensation:</a:t>
            </a:r>
          </a:p>
          <a:p>
            <a:endParaRPr lang="en-US" b="1" i="0" dirty="0">
              <a:solidFill>
                <a:srgbClr val="5F6369"/>
              </a:solidFill>
            </a:endParaRPr>
          </a:p>
          <a:p>
            <a:pPr lvl="0"/>
            <a:r>
              <a:rPr lang="en-US" u="sng" dirty="0"/>
              <a:t>SB 5046</a:t>
            </a:r>
            <a:r>
              <a:rPr lang="en-US" dirty="0"/>
              <a:t>-Worker comp claim agreements. Concerning workers' compensation claim resolution 	settlement agreements. This bill would allow settlements to be paid out in a single lump sum 	or on a structured basis.</a:t>
            </a:r>
          </a:p>
          <a:p>
            <a:r>
              <a:rPr lang="en-US" dirty="0"/>
              <a:t> </a:t>
            </a:r>
          </a:p>
          <a:p>
            <a:pPr lvl="0"/>
            <a:r>
              <a:rPr lang="en-US" u="sng" dirty="0"/>
              <a:t>SB 5102</a:t>
            </a:r>
            <a:r>
              <a:rPr lang="en-US" dirty="0"/>
              <a:t>-Workers' comp medical exam. This bill would arbitrarily limit IMEs without a factual 	bases. An IME study was conducted in the last interim. The study does not support the 	proposed legislation.  </a:t>
            </a:r>
          </a:p>
          <a:p>
            <a:pPr lvl="0"/>
            <a:r>
              <a:rPr lang="en-US" dirty="0"/>
              <a:t> </a:t>
            </a:r>
          </a:p>
          <a:p>
            <a:pPr lvl="0"/>
            <a:r>
              <a:rPr lang="en-US" u="sng" dirty="0"/>
              <a:t>SB 5137</a:t>
            </a:r>
            <a:r>
              <a:rPr lang="en-US" dirty="0"/>
              <a:t>-Workers' comp COL adjustment. Suspending workers' compensation cost-of-living 	adjustments for fiscal year 2022, changing the basis of certain future adjustments to the 	consumer price index, and capping the rate of increase for future adjustments. </a:t>
            </a:r>
            <a:endParaRPr lang="en-US" dirty="0">
              <a:latin typeface="Calibri" panose="020F0502020204030204" pitchFamily="34" charset="0"/>
              <a:ea typeface="Times New Roman" panose="02020603050405020304" pitchFamily="18" charset="0"/>
            </a:endParaRPr>
          </a:p>
          <a:p>
            <a:endParaRPr lang="en-US" b="1" i="0" dirty="0">
              <a:solidFill>
                <a:srgbClr val="5F6369"/>
              </a:solidFill>
            </a:endParaRPr>
          </a:p>
        </p:txBody>
      </p:sp>
    </p:spTree>
    <p:extLst>
      <p:ext uri="{BB962C8B-B14F-4D97-AF65-F5344CB8AC3E}">
        <p14:creationId xmlns:p14="http://schemas.microsoft.com/office/powerpoint/2010/main" val="217566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7</a:t>
            </a:fld>
            <a:endParaRPr lang="en-US" dirty="0"/>
          </a:p>
        </p:txBody>
      </p:sp>
      <p:sp>
        <p:nvSpPr>
          <p:cNvPr id="4" name="Text Placeholder 3"/>
          <p:cNvSpPr>
            <a:spLocks noGrp="1"/>
          </p:cNvSpPr>
          <p:nvPr>
            <p:ph type="body" sz="quarter" idx="12"/>
          </p:nvPr>
        </p:nvSpPr>
        <p:spPr>
          <a:xfrm>
            <a:off x="838200" y="2853034"/>
            <a:ext cx="10515600" cy="3868441"/>
          </a:xfrm>
        </p:spPr>
        <p:txBody>
          <a:bodyPr numCol="1">
            <a:noAutofit/>
          </a:bodyPr>
          <a:lstStyle/>
          <a:p>
            <a:r>
              <a:rPr lang="en-US" b="1" u="sng" dirty="0">
                <a:solidFill>
                  <a:srgbClr val="000000"/>
                </a:solidFill>
              </a:rPr>
              <a:t>Paid Family &amp; Medical Leave:  </a:t>
            </a:r>
          </a:p>
          <a:p>
            <a:endParaRPr lang="en-US" b="1" u="sng" dirty="0"/>
          </a:p>
          <a:p>
            <a:pPr lvl="0"/>
            <a:r>
              <a:rPr lang="en-US" u="sng" dirty="0"/>
              <a:t>E2SHB 1073</a:t>
            </a:r>
            <a:r>
              <a:rPr lang="en-US" dirty="0"/>
              <a:t>-Paid leave coverage.  The original bill would have expanded coverage of the paid family and medical leave program.  It expands the definition of family member to include blood or affinity.  This would make the definition so broad it could include almost anyone.  The bill also eliminates the 820-hour requirement and inserts a $1,000 requirement.  The bill also would eliminate the small business exemption from job protection requirements. </a:t>
            </a:r>
          </a:p>
          <a:p>
            <a:pPr lvl="0"/>
            <a:r>
              <a:rPr lang="en-US" dirty="0"/>
              <a:t>	</a:t>
            </a:r>
          </a:p>
          <a:p>
            <a:pPr lvl="0"/>
            <a:r>
              <a:rPr lang="en-US" dirty="0"/>
              <a:t>	The bill was substantially amended in the House to apply only to COVID-19 claims and to sunset.  It would also be paid for by general funds not the PFML fund.  The bill was further amended in the Senate.  It removed the program out of PFML as set up a separate program to be funded by the Federal Covid Relief funds.  Individuals who do not qualify under PFML will be able to apply for benefits under the new program.</a:t>
            </a:r>
          </a:p>
          <a:p>
            <a:r>
              <a:rPr lang="en-US" b="1" dirty="0"/>
              <a:t> </a:t>
            </a:r>
            <a:endParaRPr lang="en-US" dirty="0"/>
          </a:p>
        </p:txBody>
      </p:sp>
    </p:spTree>
    <p:extLst>
      <p:ext uri="{BB962C8B-B14F-4D97-AF65-F5344CB8AC3E}">
        <p14:creationId xmlns:p14="http://schemas.microsoft.com/office/powerpoint/2010/main" val="392046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8</a:t>
            </a:fld>
            <a:endParaRPr lang="en-US" dirty="0"/>
          </a:p>
        </p:txBody>
      </p:sp>
      <p:sp>
        <p:nvSpPr>
          <p:cNvPr id="4" name="Text Placeholder 3"/>
          <p:cNvSpPr>
            <a:spLocks noGrp="1"/>
          </p:cNvSpPr>
          <p:nvPr>
            <p:ph type="body" sz="quarter" idx="12"/>
          </p:nvPr>
        </p:nvSpPr>
        <p:spPr>
          <a:xfrm>
            <a:off x="838200" y="2853034"/>
            <a:ext cx="10515600" cy="2671073"/>
          </a:xfrm>
        </p:spPr>
        <p:txBody>
          <a:bodyPr numCol="1">
            <a:normAutofit/>
          </a:bodyPr>
          <a:lstStyle/>
          <a:p>
            <a:r>
              <a:rPr lang="en-US" b="1" u="sng" dirty="0">
                <a:solidFill>
                  <a:srgbClr val="000000"/>
                </a:solidFill>
              </a:rPr>
              <a:t>Paid Family &amp; Medical Leave:  </a:t>
            </a:r>
          </a:p>
          <a:p>
            <a:endParaRPr lang="en-US" dirty="0"/>
          </a:p>
          <a:p>
            <a:pPr lvl="0"/>
            <a:r>
              <a:rPr lang="en-US" u="sng" dirty="0"/>
              <a:t>ESSB 5097</a:t>
            </a:r>
            <a:r>
              <a:rPr lang="en-US" dirty="0"/>
              <a:t>-Paid leave coverage. The original bill expanded coverage of the paid family and medical leave program.  This bill was similar to HB 1073. The only difference is that it did not change the 820-hour requirement.  Like HB 1073 the original bill would undermine some the most basic elements of the original program compromise. An amendment was passed in the Senate that removed most of the provisions and created a study to determine long term affects of the changes to the definition.  It also capped claims in the PFML to 500.  Any claims over 500 individuals would be covered by the general fund.</a:t>
            </a:r>
            <a:endParaRPr lang="en-US" sz="1400" dirty="0"/>
          </a:p>
          <a:p>
            <a:endParaRPr lang="en-US" dirty="0"/>
          </a:p>
        </p:txBody>
      </p:sp>
    </p:spTree>
    <p:extLst>
      <p:ext uri="{BB962C8B-B14F-4D97-AF65-F5344CB8AC3E}">
        <p14:creationId xmlns:p14="http://schemas.microsoft.com/office/powerpoint/2010/main" val="36409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2021 Legislative Sessions </a:t>
            </a:r>
          </a:p>
        </p:txBody>
      </p:sp>
      <p:sp>
        <p:nvSpPr>
          <p:cNvPr id="3" name="Slide Number Placeholder 2"/>
          <p:cNvSpPr>
            <a:spLocks noGrp="1"/>
          </p:cNvSpPr>
          <p:nvPr>
            <p:ph type="sldNum" sz="quarter" idx="11"/>
          </p:nvPr>
        </p:nvSpPr>
        <p:spPr/>
        <p:txBody>
          <a:bodyPr/>
          <a:lstStyle/>
          <a:p>
            <a:fld id="{BC722FAB-4A35-1344-85F0-26F6F6D76D07}" type="slidenum">
              <a:rPr lang="en-US" smtClean="0"/>
              <a:pPr/>
              <a:t>9</a:t>
            </a:fld>
            <a:endParaRPr lang="en-US" dirty="0"/>
          </a:p>
        </p:txBody>
      </p:sp>
      <p:sp>
        <p:nvSpPr>
          <p:cNvPr id="5" name="Text Placeholder 3">
            <a:extLst>
              <a:ext uri="{FF2B5EF4-FFF2-40B4-BE49-F238E27FC236}">
                <a16:creationId xmlns:a16="http://schemas.microsoft.com/office/drawing/2014/main" id="{803C471F-0884-4A2A-8D6F-709619C0A46C}"/>
              </a:ext>
            </a:extLst>
          </p:cNvPr>
          <p:cNvSpPr txBox="1">
            <a:spLocks/>
          </p:cNvSpPr>
          <p:nvPr/>
        </p:nvSpPr>
        <p:spPr>
          <a:xfrm>
            <a:off x="838200" y="2853034"/>
            <a:ext cx="10515600" cy="2671073"/>
          </a:xfrm>
          <a:prstGeom prst="rect">
            <a:avLst/>
          </a:prstGeom>
        </p:spPr>
        <p:txBody>
          <a:bodyPr vert="horz" lIns="0" tIns="0" rIns="0" bIns="0" numCol="1" rtlCol="0">
            <a:normAutofit/>
          </a:bodyPr>
          <a:lstStyle>
            <a:lvl1pPr marL="274320" indent="-274320" algn="l" defTabSz="914400" rtl="0" eaLnBrk="1" latinLnBrk="0" hangingPunct="1">
              <a:lnSpc>
                <a:spcPct val="90000"/>
              </a:lnSpc>
              <a:spcBef>
                <a:spcPts val="0"/>
              </a:spcBef>
              <a:buFont typeface="Arial"/>
              <a:buNone/>
              <a:defRPr sz="2000" i="0" kern="1200">
                <a:solidFill>
                  <a:schemeClr val="tx1"/>
                </a:solidFill>
                <a:latin typeface="+mn-lt"/>
                <a:ea typeface="+mn-ea"/>
                <a:cs typeface="+mn-cs"/>
              </a:defRPr>
            </a:lvl1pPr>
            <a:lvl2pPr marL="0" indent="0" algn="l" defTabSz="914400" rtl="0" eaLnBrk="1" latinLnBrk="0" hangingPunct="1">
              <a:lnSpc>
                <a:spcPct val="90000"/>
              </a:lnSpc>
              <a:spcBef>
                <a:spcPts val="0"/>
              </a:spcBef>
              <a:buFont typeface="Arial"/>
              <a:buNone/>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0"/>
              </a:spcBef>
              <a:spcAft>
                <a:spcPts val="0"/>
              </a:spcAft>
              <a:buClrTx/>
              <a:buSzTx/>
              <a:buFont typeface="Arial"/>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rPr>
              <a:t>Paid Family and Medical Leave:</a:t>
            </a:r>
          </a:p>
          <a:p>
            <a:pPr marL="274320" marR="0" lvl="0" indent="-274320" algn="l" defTabSz="914400" rtl="0" eaLnBrk="1" fontAlgn="auto" latinLnBrk="0" hangingPunct="1">
              <a:lnSpc>
                <a:spcPct val="90000"/>
              </a:lnSpc>
              <a:spcBef>
                <a:spcPts val="0"/>
              </a:spcBef>
              <a:spcAft>
                <a:spcPts val="0"/>
              </a:spcAft>
              <a:buClrTx/>
              <a:buSzTx/>
              <a:buFont typeface="Arial"/>
              <a:buNone/>
              <a:tabLst/>
              <a:defRPr/>
            </a:pPr>
            <a:endParaRPr kumimoji="0" lang="en-US" sz="2000" b="0" i="0" u="sng" strike="noStrike" kern="1200" cap="none" spc="0" normalizeH="0" baseline="0" noProof="0" dirty="0">
              <a:ln>
                <a:noFill/>
              </a:ln>
              <a:solidFill>
                <a:srgbClr val="52555A"/>
              </a:solidFill>
              <a:effectLst/>
              <a:uLnTx/>
              <a:uFillTx/>
              <a:latin typeface="Calibri" panose="020F0502020204030204"/>
              <a:ea typeface="+mn-ea"/>
              <a:cs typeface="+mn-cs"/>
            </a:endParaRPr>
          </a:p>
          <a:p>
            <a:pPr marL="274320" marR="0" lvl="0" indent="-274320" algn="l" defTabSz="914400" rtl="0" eaLnBrk="1" fontAlgn="auto" latinLnBrk="0" hangingPunct="1">
              <a:lnSpc>
                <a:spcPct val="90000"/>
              </a:lnSpc>
              <a:spcBef>
                <a:spcPts val="0"/>
              </a:spcBef>
              <a:spcAft>
                <a:spcPts val="0"/>
              </a:spcAft>
              <a:buClrTx/>
              <a:buSzTx/>
              <a:buFont typeface="Arial"/>
              <a:buNone/>
              <a:tabLst/>
              <a:defRPr/>
            </a:pPr>
            <a:r>
              <a:rPr kumimoji="0" lang="en-US" sz="2000" b="0" i="0" u="sng" strike="noStrike" kern="1200" cap="none" spc="0" normalizeH="0" baseline="0" noProof="0" dirty="0">
                <a:ln>
                  <a:noFill/>
                </a:ln>
                <a:solidFill>
                  <a:srgbClr val="52555A"/>
                </a:solidFill>
                <a:effectLst/>
                <a:uLnTx/>
                <a:uFillTx/>
                <a:latin typeface="Calibri" panose="020F0502020204030204"/>
                <a:ea typeface="+mn-ea"/>
                <a:cs typeface="+mn-cs"/>
              </a:rPr>
              <a:t>HB 1087</a:t>
            </a:r>
            <a:r>
              <a:rPr kumimoji="0" lang="en-US" sz="2000" b="0" i="0" u="none" strike="noStrike" kern="1200" cap="none" spc="0" normalizeH="0" baseline="0" noProof="0" dirty="0">
                <a:ln>
                  <a:noFill/>
                </a:ln>
                <a:solidFill>
                  <a:srgbClr val="52555A"/>
                </a:solidFill>
                <a:effectLst/>
                <a:uLnTx/>
                <a:uFillTx/>
                <a:latin typeface="Calibri" panose="020F0502020204030204"/>
                <a:ea typeface="+mn-ea"/>
                <a:cs typeface="+mn-cs"/>
              </a:rPr>
              <a:t> -Family/med leave continuity.  Clarifying the continuity of employee family and medical leave rights.  HB 1087, is a PFML technical fix bill.  The 2017 PFML bill, used the word “repeal” in reference to WFLA (Chapter 49.78). As a result, some have begun to argue that employees lost their right to leave before 1/1/2020. This is inconsistent with the original intent of the legislation.  This bill would fix that inconsistency. </a:t>
            </a:r>
          </a:p>
          <a:p>
            <a:endParaRPr lang="en-US" dirty="0"/>
          </a:p>
        </p:txBody>
      </p:sp>
    </p:spTree>
    <p:extLst>
      <p:ext uri="{BB962C8B-B14F-4D97-AF65-F5344CB8AC3E}">
        <p14:creationId xmlns:p14="http://schemas.microsoft.com/office/powerpoint/2010/main" val="766718702"/>
      </p:ext>
    </p:extLst>
  </p:cSld>
  <p:clrMapOvr>
    <a:masterClrMapping/>
  </p:clrMapOvr>
</p:sld>
</file>

<file path=ppt/theme/theme1.xml><?xml version="1.0" encoding="utf-8"?>
<a:theme xmlns:a="http://schemas.openxmlformats.org/drawingml/2006/main" name="Office Theme">
  <a:themeElements>
    <a:clrScheme name="AWB">
      <a:dk1>
        <a:srgbClr val="52555A"/>
      </a:dk1>
      <a:lt1>
        <a:srgbClr val="FFFFFF"/>
      </a:lt1>
      <a:dk2>
        <a:srgbClr val="52555A"/>
      </a:dk2>
      <a:lt2>
        <a:srgbClr val="E7E6E6"/>
      </a:lt2>
      <a:accent1>
        <a:srgbClr val="2C68C3"/>
      </a:accent1>
      <a:accent2>
        <a:srgbClr val="49C9E3"/>
      </a:accent2>
      <a:accent3>
        <a:srgbClr val="535659"/>
      </a:accent3>
      <a:accent4>
        <a:srgbClr val="173F79"/>
      </a:accent4>
      <a:accent5>
        <a:srgbClr val="5B9BD5"/>
      </a:accent5>
      <a:accent6>
        <a:srgbClr val="70AD47"/>
      </a:accent6>
      <a:hlink>
        <a:srgbClr val="49C9E2"/>
      </a:hlink>
      <a:folHlink>
        <a:srgbClr val="2C68C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WB">
    <a:dk1>
      <a:srgbClr val="52555A"/>
    </a:dk1>
    <a:lt1>
      <a:srgbClr val="FFFFFF"/>
    </a:lt1>
    <a:dk2>
      <a:srgbClr val="52555A"/>
    </a:dk2>
    <a:lt2>
      <a:srgbClr val="E7E6E6"/>
    </a:lt2>
    <a:accent1>
      <a:srgbClr val="2C68C3"/>
    </a:accent1>
    <a:accent2>
      <a:srgbClr val="49C9E3"/>
    </a:accent2>
    <a:accent3>
      <a:srgbClr val="535659"/>
    </a:accent3>
    <a:accent4>
      <a:srgbClr val="173F79"/>
    </a:accent4>
    <a:accent5>
      <a:srgbClr val="5B9BD5"/>
    </a:accent5>
    <a:accent6>
      <a:srgbClr val="70AD47"/>
    </a:accent6>
    <a:hlink>
      <a:srgbClr val="49C9E2"/>
    </a:hlink>
    <a:folHlink>
      <a:srgbClr val="2C68C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FCE8010A68194D98C20DADAE6F724A" ma:contentTypeVersion="13" ma:contentTypeDescription="Create a new document." ma:contentTypeScope="" ma:versionID="8916c0a9a9e74498b90c7257aaa9f204">
  <xsd:schema xmlns:xsd="http://www.w3.org/2001/XMLSchema" xmlns:xs="http://www.w3.org/2001/XMLSchema" xmlns:p="http://schemas.microsoft.com/office/2006/metadata/properties" xmlns:ns3="ae8c5b25-19b0-41b1-9340-b88971e3a7c8" xmlns:ns4="848379c2-85ee-4563-866f-15de19a2aa31" targetNamespace="http://schemas.microsoft.com/office/2006/metadata/properties" ma:root="true" ma:fieldsID="141c4d5d234f622cba38e258904c2217" ns3:_="" ns4:_="">
    <xsd:import namespace="ae8c5b25-19b0-41b1-9340-b88971e3a7c8"/>
    <xsd:import namespace="848379c2-85ee-4563-866f-15de19a2aa3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c5b25-19b0-41b1-9340-b88971e3a7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48379c2-85ee-4563-866f-15de19a2aa3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ED314E-061F-4C52-9FDE-72FCF8A11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c5b25-19b0-41b1-9340-b88971e3a7c8"/>
    <ds:schemaRef ds:uri="848379c2-85ee-4563-866f-15de19a2a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A34237-75DB-481B-9B1D-54C46D510E22}">
  <ds:schemaRefs>
    <ds:schemaRef ds:uri="http://schemas.microsoft.com/sharepoint/v3/contenttype/forms"/>
  </ds:schemaRefs>
</ds:datastoreItem>
</file>

<file path=customXml/itemProps3.xml><?xml version="1.0" encoding="utf-8"?>
<ds:datastoreItem xmlns:ds="http://schemas.openxmlformats.org/officeDocument/2006/customXml" ds:itemID="{734BF813-F1E1-4AEB-90FF-CF7B05EED380}">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848379c2-85ee-4563-866f-15de19a2aa31"/>
    <ds:schemaRef ds:uri="ae8c5b25-19b0-41b1-9340-b88971e3a7c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2147</TotalTime>
  <Words>1840</Words>
  <Application>Microsoft Office PowerPoint</Application>
  <PresentationFormat>Widescreen</PresentationFormat>
  <Paragraphs>362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Calibri Light</vt:lpstr>
      <vt:lpstr>Franklin Gothic Medium</vt:lpstr>
      <vt:lpstr>Skolar Sans Latn</vt:lpstr>
      <vt:lpstr>Office Theme</vt:lpstr>
      <vt:lpstr>PowerPoint Presentation</vt:lpstr>
      <vt:lpstr>Review of the 2021 Legislative Sessions </vt:lpstr>
      <vt:lpstr>Review of the 2021 Legislative Sessions </vt:lpstr>
      <vt:lpstr>Review of the 2021 Legislative Sessions </vt:lpstr>
      <vt:lpstr>Review of the 2021 Legislative Sessions </vt:lpstr>
      <vt:lpstr>Review of the 2021 Legislative Sessions </vt:lpstr>
      <vt:lpstr>Review of the 2021 Legislative Sessions </vt:lpstr>
      <vt:lpstr>Review of the 2021 Legislative Sessions </vt:lpstr>
      <vt:lpstr>Review of the 2021 Legislative Sessions </vt:lpstr>
      <vt:lpstr>Review of the 2021 Legislative Sessions </vt:lpstr>
      <vt:lpstr>PowerPoint Presentation</vt:lpstr>
      <vt:lpstr>PowerPoint Presentation</vt:lpstr>
      <vt:lpstr>Review of the 2021 Legislative Sessions </vt:lpstr>
      <vt:lpstr>Review of the 2021 Legislative Sessions </vt:lpstr>
      <vt:lpstr>Review of the 2021 Legislative Sessions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Kayo Hayashi</dc:creator>
  <cp:lastModifiedBy>Jerame Johnson</cp:lastModifiedBy>
  <cp:revision>99</cp:revision>
  <cp:lastPrinted>2018-02-01T02:08:19Z</cp:lastPrinted>
  <dcterms:created xsi:type="dcterms:W3CDTF">2017-06-02T18:18:49Z</dcterms:created>
  <dcterms:modified xsi:type="dcterms:W3CDTF">2021-03-23T23:27:43Z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0x010100BBFCE8010A68194D98C20DADAE6F724A</vt:lpwstr>
  </property>
</Properties>
</file>